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72" r:id="rId4"/>
    <p:sldMasterId id="2147483874" r:id="rId5"/>
    <p:sldMasterId id="2147483885" r:id="rId6"/>
    <p:sldMasterId id="2147483891" r:id="rId7"/>
  </p:sldMasterIdLst>
  <p:notesMasterIdLst>
    <p:notesMasterId r:id="rId47"/>
  </p:notesMasterIdLst>
  <p:handoutMasterIdLst>
    <p:handoutMasterId r:id="rId48"/>
  </p:handoutMasterIdLst>
  <p:sldIdLst>
    <p:sldId id="256" r:id="rId8"/>
    <p:sldId id="257" r:id="rId9"/>
    <p:sldId id="258" r:id="rId10"/>
    <p:sldId id="259" r:id="rId11"/>
    <p:sldId id="260" r:id="rId12"/>
    <p:sldId id="420" r:id="rId13"/>
    <p:sldId id="426" r:id="rId14"/>
    <p:sldId id="421" r:id="rId15"/>
    <p:sldId id="422" r:id="rId16"/>
    <p:sldId id="423" r:id="rId17"/>
    <p:sldId id="419" r:id="rId18"/>
    <p:sldId id="391" r:id="rId19"/>
    <p:sldId id="392" r:id="rId20"/>
    <p:sldId id="424" r:id="rId21"/>
    <p:sldId id="394" r:id="rId22"/>
    <p:sldId id="425"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1" r:id="rId39"/>
    <p:sldId id="412" r:id="rId40"/>
    <p:sldId id="265" r:id="rId41"/>
    <p:sldId id="267" r:id="rId42"/>
    <p:sldId id="269" r:id="rId43"/>
    <p:sldId id="417" r:id="rId44"/>
    <p:sldId id="418" r:id="rId45"/>
    <p:sldId id="270" r:id="rId46"/>
  </p:sldIdLst>
  <p:sldSz cx="12192000" cy="6858000"/>
  <p:notesSz cx="7010400" cy="9296400"/>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840" userDrawn="1">
          <p15:clr>
            <a:srgbClr val="A4A3A4"/>
          </p15:clr>
        </p15:guide>
        <p15:guide id="4" orient="horz" pos="2341" userDrawn="1">
          <p15:clr>
            <a:srgbClr val="A4A3A4"/>
          </p15:clr>
        </p15:guide>
      </p15:sldGuideLst>
    </p:ext>
    <p:ext uri="{2D200454-40CA-4A62-9FC3-DE9A4176ACB9}">
      <p15:notesGuideLst xmlns:p15="http://schemas.microsoft.com/office/powerpoint/2012/main">
        <p15:guide id="1" orient="horz"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wuzjhw" initials="z" lastIdx="3" clrIdx="0">
    <p:extLst>
      <p:ext uri="{19B8F6BF-5375-455C-9EA6-DF929625EA0E}">
        <p15:presenceInfo xmlns:p15="http://schemas.microsoft.com/office/powerpoint/2012/main" userId="S-1-5-21-147214757-305610072-1517763936-6131238" providerId="AD"/>
      </p:ext>
    </p:extLst>
  </p:cmAuthor>
  <p:cmAuthor id="2" name="yanglei (AT)" initials="y(" lastIdx="34" clrIdx="1">
    <p:extLst>
      <p:ext uri="{19B8F6BF-5375-455C-9EA6-DF929625EA0E}">
        <p15:presenceInfo xmlns:p15="http://schemas.microsoft.com/office/powerpoint/2012/main" userId="S-1-5-21-147214757-305610072-1517763936-8185960" providerId="AD"/>
      </p:ext>
    </p:extLst>
  </p:cmAuthor>
  <p:cmAuthor id="3" name="masisheng" initials="m" lastIdx="23" clrIdx="2">
    <p:extLst>
      <p:ext uri="{19B8F6BF-5375-455C-9EA6-DF929625EA0E}">
        <p15:presenceInfo xmlns:p15="http://schemas.microsoft.com/office/powerpoint/2012/main" userId="S-1-5-21-147214757-305610072-1517763936-6242982" providerId="AD"/>
      </p:ext>
    </p:extLst>
  </p:cmAuthor>
  <p:cmAuthor id="4" name="feihuizjhw" initials="f" lastIdx="33" clrIdx="3">
    <p:extLst>
      <p:ext uri="{19B8F6BF-5375-455C-9EA6-DF929625EA0E}">
        <p15:presenceInfo xmlns:p15="http://schemas.microsoft.com/office/powerpoint/2012/main" userId="S-1-5-21-147214757-305610072-1517763936-5400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000B"/>
    <a:srgbClr val="5B9BD5"/>
    <a:srgbClr val="663E51"/>
    <a:srgbClr val="30B5C5"/>
    <a:srgbClr val="62B230"/>
    <a:srgbClr val="ED6D00"/>
    <a:srgbClr val="FFFFFF"/>
    <a:srgbClr val="ADCDEA"/>
    <a:srgbClr val="404040"/>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83852" autoAdjust="0"/>
  </p:normalViewPr>
  <p:slideViewPr>
    <p:cSldViewPr snapToGrid="0" snapToObjects="1">
      <p:cViewPr varScale="1">
        <p:scale>
          <a:sx n="95" d="100"/>
          <a:sy n="95" d="100"/>
        </p:scale>
        <p:origin x="954" y="66"/>
      </p:cViewPr>
      <p:guideLst>
        <p:guide pos="3840"/>
        <p:guide orient="horz" pos="234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2916" y="102"/>
      </p:cViewPr>
      <p:guideLst>
        <p:guide orient="horz"/>
        <p:guide pos="2208"/>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6/25/2023</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17550"/>
            <a:ext cx="5580062" cy="3125788"/>
          </a:xfrm>
          <a:prstGeom prst="rect">
            <a:avLst/>
          </a:prstGeom>
          <a:noFill/>
          <a:ln w="12700">
            <a:solidFill>
              <a:prstClr val="black"/>
            </a:solidFill>
          </a:ln>
        </p:spPr>
        <p:txBody>
          <a:bodyPr vert="horz" lIns="91440" tIns="45720" rIns="91440" bIns="45720" rtlCol="0" anchor="ctr"/>
          <a:lstStyle/>
          <a:p>
            <a:pPr marL="0" lvl="0"/>
            <a:endParaRPr lang="en-US"/>
          </a:p>
        </p:txBody>
      </p:sp>
      <p:sp>
        <p:nvSpPr>
          <p:cNvPr id="5" name="Notes Placeholder 4"/>
          <p:cNvSpPr>
            <a:spLocks noGrp="1"/>
          </p:cNvSpPr>
          <p:nvPr>
            <p:ph type="body" sz="quarter" idx="3"/>
          </p:nvPr>
        </p:nvSpPr>
        <p:spPr>
          <a:xfrm>
            <a:off x="731838" y="4310765"/>
            <a:ext cx="5580062" cy="478407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lang="en-US"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7" pos="461" userDrawn="1">
          <p15:clr>
            <a:srgbClr val="F26B43"/>
          </p15:clr>
        </p15:guide>
        <p15:guide id="9" pos="2207" userDrawn="1">
          <p15:clr>
            <a:srgbClr val="F26B43"/>
          </p15:clr>
        </p15:guide>
        <p15:guide id="10" pos="397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幻灯片图像占位符 7"/>
          <p:cNvSpPr>
            <a:spLocks noGrp="1" noRot="1" noChangeAspect="1"/>
          </p:cNvSpPr>
          <p:nvPr>
            <p:ph type="sldImg"/>
          </p:nvPr>
        </p:nvSpPr>
        <p:spPr>
          <a:xfrm>
            <a:off x="742950" y="717550"/>
            <a:ext cx="5557838" cy="3125788"/>
          </a:xfrm>
        </p:spPr>
      </p:sp>
      <p:sp>
        <p:nvSpPr>
          <p:cNvPr id="9" name="备注占位符 8"/>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1298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3678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0575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07008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r>
              <a:rPr lang="en-US" altLang="zh-CN" dirty="0"/>
              <a:t>eService</a:t>
            </a:r>
            <a:r>
              <a:rPr lang="zh-CN" altLang="en-US" dirty="0"/>
              <a:t>产品链接：</a:t>
            </a:r>
            <a:r>
              <a:rPr lang="en-US" altLang="zh-CN" dirty="0"/>
              <a:t>https://support.huawei.com/enterprise/zh/doc/EDOC1100036465?idPath=7919749%7C251366268%7C250389224%7C22379482</a:t>
            </a:r>
          </a:p>
          <a:p>
            <a:r>
              <a:rPr lang="en-US" altLang="zh-CN" dirty="0"/>
              <a:t>eService</a:t>
            </a:r>
            <a:r>
              <a:rPr lang="zh-CN" altLang="en-US" dirty="0"/>
              <a:t>适用角色：</a:t>
            </a:r>
            <a:r>
              <a:rPr lang="en-US" altLang="zh-CN" dirty="0"/>
              <a:t>TAC/GTAC</a:t>
            </a:r>
            <a:r>
              <a:rPr lang="zh-CN" altLang="en-US" dirty="0"/>
              <a:t>专家、研发专家</a:t>
            </a:r>
            <a:endParaRPr lang="en-US" altLang="zh-CN" dirty="0"/>
          </a:p>
          <a:p>
            <a:r>
              <a:rPr lang="zh-CN" altLang="en-US" dirty="0"/>
              <a:t>基础服务升级</a:t>
            </a:r>
            <a:endParaRPr lang="en-US" altLang="zh-CN" dirty="0"/>
          </a:p>
          <a:p>
            <a:r>
              <a:rPr lang="zh-CN" altLang="en-US" sz="1100" b="0" i="0" kern="1200" baseline="0" dirty="0">
                <a:solidFill>
                  <a:schemeClr val="tx1"/>
                </a:solidFill>
                <a:effectLst/>
                <a:latin typeface="Huawei Sans" panose="020C0503030203020204" pitchFamily="34" charset="0"/>
                <a:ea typeface="方正兰亭黑简体" panose="02000000000000000000" pitchFamily="2" charset="-122"/>
                <a:cs typeface="+mn-cs"/>
              </a:rPr>
              <a:t>华为</a:t>
            </a:r>
            <a:r>
              <a:rPr lang="en-US" altLang="zh-CN" sz="1100" b="0" i="0" kern="1200" baseline="0" dirty="0">
                <a:solidFill>
                  <a:schemeClr val="tx1"/>
                </a:solidFill>
                <a:effectLst/>
                <a:latin typeface="Huawei Sans" panose="020C0503030203020204" pitchFamily="34" charset="0"/>
                <a:ea typeface="方正兰亭黑简体" panose="02000000000000000000" pitchFamily="2" charset="-122"/>
                <a:cs typeface="+mn-cs"/>
              </a:rPr>
              <a:t>eService</a:t>
            </a:r>
            <a:r>
              <a:rPr lang="zh-CN" altLang="en-US" sz="1100" b="0" i="0" kern="1200" baseline="0" dirty="0">
                <a:solidFill>
                  <a:schemeClr val="tx1"/>
                </a:solidFill>
                <a:effectLst/>
                <a:latin typeface="Huawei Sans" panose="020C0503030203020204" pitchFamily="34" charset="0"/>
                <a:ea typeface="方正兰亭黑简体" panose="02000000000000000000" pitchFamily="2" charset="-122"/>
                <a:cs typeface="+mn-cs"/>
              </a:rPr>
              <a:t>是云端智能运维平台，利用大数据分析和</a:t>
            </a:r>
            <a:r>
              <a:rPr lang="en-US" altLang="zh-CN" sz="1100" b="0" i="0" kern="1200" baseline="0" dirty="0">
                <a:solidFill>
                  <a:schemeClr val="tx1"/>
                </a:solidFill>
                <a:effectLst/>
                <a:latin typeface="Huawei Sans" panose="020C0503030203020204" pitchFamily="34" charset="0"/>
                <a:ea typeface="方正兰亭黑简体" panose="02000000000000000000" pitchFamily="2" charset="-122"/>
                <a:cs typeface="+mn-cs"/>
              </a:rPr>
              <a:t>AI</a:t>
            </a:r>
            <a:r>
              <a:rPr lang="zh-CN" altLang="en-US" sz="1100" b="0" i="0" kern="1200" baseline="0" dirty="0">
                <a:solidFill>
                  <a:schemeClr val="tx1"/>
                </a:solidFill>
                <a:effectLst/>
                <a:latin typeface="Huawei Sans" panose="020C0503030203020204" pitchFamily="34" charset="0"/>
                <a:ea typeface="方正兰亭黑简体" panose="02000000000000000000" pitchFamily="2" charset="-122"/>
                <a:cs typeface="+mn-cs"/>
              </a:rPr>
              <a:t>技术，为华为存储、服务器等数据基础设施提供自动故障上报、容量预测、性能预测、硬盘风险预测、问题处理进展跟踪等服务。实现对数据基础设施随时随地主动式、预见式运维，降低运维难度，提升运维效率。</a:t>
            </a:r>
          </a:p>
        </p:txBody>
      </p:sp>
    </p:spTree>
    <p:extLst>
      <p:ext uri="{BB962C8B-B14F-4D97-AF65-F5344CB8AC3E}">
        <p14:creationId xmlns:p14="http://schemas.microsoft.com/office/powerpoint/2010/main" val="3756593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0021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20841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r>
              <a:rPr lang="zh-CN" altLang="en-US" dirty="0"/>
              <a:t>升级软件包需要使用</a:t>
            </a:r>
            <a:r>
              <a:rPr lang="en-US" altLang="zh-CN" dirty="0" err="1"/>
              <a:t>SmartKit</a:t>
            </a:r>
            <a:r>
              <a:rPr lang="zh-CN" altLang="en-US" dirty="0"/>
              <a:t>工具来实现</a:t>
            </a:r>
            <a:endParaRPr lang="en-US" altLang="zh-CN" dirty="0"/>
          </a:p>
          <a:p>
            <a:r>
              <a:rPr lang="en-US" altLang="zh-CN" dirty="0" err="1"/>
              <a:t>SmartKit</a:t>
            </a:r>
            <a:r>
              <a:rPr lang="zh-CN" altLang="en-US" dirty="0"/>
              <a:t>为存储、服务器、云计算、机器视觉四大领域的产品提供了统一的服务工具平台，同时也支持原</a:t>
            </a:r>
            <a:r>
              <a:rPr lang="en-US" altLang="zh-CN" dirty="0" err="1"/>
              <a:t>OceanStor</a:t>
            </a:r>
            <a:r>
              <a:rPr lang="en-US" altLang="zh-CN" dirty="0"/>
              <a:t> Toolkit</a:t>
            </a:r>
            <a:r>
              <a:rPr lang="zh-CN" altLang="en-US" dirty="0"/>
              <a:t>的功能管理。</a:t>
            </a:r>
          </a:p>
          <a:p>
            <a:r>
              <a:rPr lang="en-US" altLang="zh-CN" dirty="0" err="1"/>
              <a:t>SmartKit</a:t>
            </a:r>
            <a:r>
              <a:rPr lang="zh-CN" altLang="en-US" dirty="0"/>
              <a:t>中包含了对</a:t>
            </a:r>
            <a:r>
              <a:rPr lang="en-US" altLang="zh-CN" dirty="0"/>
              <a:t>IT</a:t>
            </a:r>
            <a:r>
              <a:rPr lang="zh-CN" altLang="en-US" dirty="0"/>
              <a:t>设备进行部署、维护、升级等操作所需的各类工具，能够帮助产品用户、服务工程师和维护工程师在上述过程中对设备进行精准操作，降低操作难度、提升工作效率。</a:t>
            </a:r>
            <a:endParaRPr lang="en-US" altLang="zh-CN" dirty="0"/>
          </a:p>
          <a:p>
            <a:r>
              <a:rPr lang="zh-CN" altLang="en-US" dirty="0"/>
              <a:t>升级软件包信息以及指导地址：</a:t>
            </a:r>
            <a:r>
              <a:rPr lang="en-US" altLang="zh-CN" dirty="0"/>
              <a:t>https://doc.hcs.huawei.com/solution-dbs-gw/#/upgrade</a:t>
            </a:r>
          </a:p>
          <a:p>
            <a:r>
              <a:rPr lang="zh-CN" altLang="en-US" dirty="0"/>
              <a:t>升级对应的软件包下载地址：</a:t>
            </a:r>
            <a:r>
              <a:rPr lang="en-US" altLang="zh-CN" dirty="0"/>
              <a:t>https://support.huawei.com/enterprise/zh/doc/EDOC1100242212?idPath=22658044|7919788|9856606|23864287</a:t>
            </a:r>
            <a:endParaRPr lang="zh-CN" altLang="en-US" dirty="0"/>
          </a:p>
        </p:txBody>
      </p:sp>
    </p:spTree>
    <p:extLst>
      <p:ext uri="{BB962C8B-B14F-4D97-AF65-F5344CB8AC3E}">
        <p14:creationId xmlns:p14="http://schemas.microsoft.com/office/powerpoint/2010/main" val="4126546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97544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r>
              <a:rPr lang="en-US" altLang="zh-CN" dirty="0"/>
              <a:t>HCS </a:t>
            </a:r>
            <a:r>
              <a:rPr lang="en-US" altLang="zh-CN" dirty="0" err="1"/>
              <a:t>updata</a:t>
            </a:r>
            <a:r>
              <a:rPr lang="zh-CN" altLang="en-US" dirty="0"/>
              <a:t>升级中心可以实现远程云服务升级，升级前检查，升级中进度可视，升级过程全记录，升级可追踪等功能。</a:t>
            </a:r>
            <a:endParaRPr lang="en-US" altLang="zh-CN" dirty="0"/>
          </a:p>
          <a:p>
            <a:r>
              <a:rPr lang="zh-CN" altLang="en-US" dirty="0"/>
              <a:t>提供升级版本库，快速找到目标版本，免去人工下载升级固件的麻烦。</a:t>
            </a:r>
            <a:endParaRPr lang="en-US" altLang="zh-CN" dirty="0"/>
          </a:p>
          <a:p>
            <a:r>
              <a:rPr lang="en-US" altLang="zh-CN" dirty="0"/>
              <a:t>HCSU</a:t>
            </a:r>
            <a:r>
              <a:rPr lang="zh-CN" altLang="en-US" dirty="0"/>
              <a:t>下载地址：</a:t>
            </a:r>
            <a:r>
              <a:rPr lang="en-US" altLang="zh-CN" dirty="0"/>
              <a:t>https://support.huawei.com/enterprise/zh/software/255887199-ESW2000529134</a:t>
            </a:r>
          </a:p>
        </p:txBody>
      </p:sp>
    </p:spTree>
    <p:extLst>
      <p:ext uri="{BB962C8B-B14F-4D97-AF65-F5344CB8AC3E}">
        <p14:creationId xmlns:p14="http://schemas.microsoft.com/office/powerpoint/2010/main" val="2019505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2111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幻灯片图像占位符 16"/>
          <p:cNvSpPr>
            <a:spLocks noGrp="1" noRot="1" noChangeAspect="1"/>
          </p:cNvSpPr>
          <p:nvPr>
            <p:ph type="sldImg"/>
          </p:nvPr>
        </p:nvSpPr>
        <p:spPr>
          <a:xfrm>
            <a:off x="742950" y="717550"/>
            <a:ext cx="5557838" cy="3125788"/>
          </a:xfrm>
        </p:spPr>
      </p:sp>
      <p:sp>
        <p:nvSpPr>
          <p:cNvPr id="18" name="备注占位符 17"/>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5977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8597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65794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401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13994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72505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38337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72865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15369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4149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915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85948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56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02088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35147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79156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r>
              <a:rPr lang="zh-CN" altLang="en-US" dirty="0"/>
              <a:t>答案：</a:t>
            </a:r>
            <a:endParaRPr lang="en-US" altLang="zh-CN" dirty="0"/>
          </a:p>
          <a:p>
            <a:r>
              <a:rPr lang="en-US" altLang="zh-CN" dirty="0"/>
              <a:t>1</a:t>
            </a:r>
            <a:r>
              <a:rPr lang="zh-CN" altLang="en-US" dirty="0"/>
              <a:t>、</a:t>
            </a:r>
            <a:r>
              <a:rPr lang="en-US" altLang="zh-CN" dirty="0"/>
              <a:t>T</a:t>
            </a:r>
            <a:endParaRPr lang="zh-CN" altLang="en-US" dirty="0"/>
          </a:p>
        </p:txBody>
      </p:sp>
    </p:spTree>
    <p:extLst>
      <p:ext uri="{BB962C8B-B14F-4D97-AF65-F5344CB8AC3E}">
        <p14:creationId xmlns:p14="http://schemas.microsoft.com/office/powerpoint/2010/main" val="1324206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41360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55190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27681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43698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880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8139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9631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6301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6878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6871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42974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zh-CN" altLang="en-US" dirty="0"/>
              <a:t>单击此处添加标题</a:t>
            </a:r>
            <a:endParaRPr lang="en-US" dirty="0"/>
          </a:p>
        </p:txBody>
      </p:sp>
      <p:sp>
        <p:nvSpPr>
          <p:cNvPr id="10" name="Text Placeholder 5">
            <a:extLst>
              <a:ext uri="{FF2B5EF4-FFF2-40B4-BE49-F238E27FC236}">
                <a16:creationId xmlns:a16="http://schemas.microsoft.com/office/drawing/2014/main" id="{2F43DA98-D48D-6947-95EF-BA3B05E68822}"/>
              </a:ext>
            </a:extLst>
          </p:cNvPr>
          <p:cNvSpPr>
            <a:spLocks noGrp="1"/>
          </p:cNvSpPr>
          <p:nvPr>
            <p:ph type="body" sz="quarter" idx="10" hasCustomPrompt="1"/>
          </p:nvPr>
        </p:nvSpPr>
        <p:spPr>
          <a:xfrm>
            <a:off x="916561" y="1949372"/>
            <a:ext cx="8125840" cy="643926"/>
          </a:xfrm>
          <a:prstGeom prst="rect">
            <a:avLst/>
          </a:prstGeom>
        </p:spPr>
        <p:txBody>
          <a:bodyPr vert="horz" lIns="0" tIns="0" rIns="0" bIns="0" rtlCol="0">
            <a:noAutofit/>
          </a:bodyPr>
          <a:lstStyle>
            <a:lvl1pPr marL="228600" indent="-228600" fontAlgn="base">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zh-CN" altLang="en-US" dirty="0"/>
              <a:t>单击此处添加文本</a:t>
            </a:r>
            <a:endParaRPr lang="en-US" dirty="0"/>
          </a:p>
        </p:txBody>
      </p:sp>
    </p:spTree>
    <p:extLst>
      <p:ext uri="{BB962C8B-B14F-4D97-AF65-F5344CB8AC3E}">
        <p14:creationId xmlns:p14="http://schemas.microsoft.com/office/powerpoint/2010/main" val="139181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zh-CN" altLang="en-US" dirty="0"/>
              <a:t>此版式用于提供给学员更多学习信息。</a:t>
            </a:r>
          </a:p>
        </p:txBody>
      </p:sp>
      <p:cxnSp>
        <p:nvCxnSpPr>
          <p:cNvPr id="12"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id="{568EC886-2612-1F43-AB51-21A76A078357}"/>
              </a:ext>
            </a:extLst>
          </p:cNvPr>
          <p:cNvSpPr txBox="1"/>
          <p:nvPr userDrawn="1"/>
        </p:nvSpPr>
        <p:spPr>
          <a:xfrm>
            <a:off x="918916" y="630373"/>
            <a:ext cx="2050561" cy="651845"/>
          </a:xfrm>
          <a:prstGeom prst="rect">
            <a:avLst/>
          </a:prstGeom>
          <a:noFill/>
        </p:spPr>
        <p:txBody>
          <a:bodyPr wrap="none" rtlCol="0">
            <a:spAutoFit/>
          </a:bodyPr>
          <a:lstStyle/>
          <a:p>
            <a:r>
              <a:rPr kumimoji="1" lang="zh-CN" altLang="en-US" sz="3636" baseline="0" dirty="0">
                <a:solidFill>
                  <a:schemeClr val="tx1"/>
                </a:solidFill>
                <a:latin typeface="Huawei Sans" panose="020C0503030203020204" pitchFamily="34" charset="0"/>
                <a:ea typeface="方正兰亭黑简体" panose="02000000000000000000" pitchFamily="2" charset="-122"/>
                <a:cs typeface="Microsoft YaHei" charset="-122"/>
              </a:rPr>
              <a:t>更多信息</a:t>
            </a:r>
          </a:p>
        </p:txBody>
      </p:sp>
    </p:spTree>
    <p:extLst>
      <p:ext uri="{BB962C8B-B14F-4D97-AF65-F5344CB8AC3E}">
        <p14:creationId xmlns:p14="http://schemas.microsoft.com/office/powerpoint/2010/main" val="105166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id="{568EC886-2612-1F43-AB51-21A76A078357}"/>
              </a:ext>
            </a:extLst>
          </p:cNvPr>
          <p:cNvSpPr txBox="1"/>
          <p:nvPr userDrawn="1"/>
        </p:nvSpPr>
        <p:spPr>
          <a:xfrm>
            <a:off x="918916" y="630373"/>
            <a:ext cx="2050561" cy="651845"/>
          </a:xfrm>
          <a:prstGeom prst="rect">
            <a:avLst/>
          </a:prstGeom>
          <a:noFill/>
        </p:spPr>
        <p:txBody>
          <a:bodyPr wrap="none" rtlCol="0">
            <a:spAutoFit/>
          </a:bodyPr>
          <a:lstStyle/>
          <a:p>
            <a:r>
              <a:rPr kumimoji="1" lang="zh-CN" altLang="en-US" sz="3636" baseline="0" dirty="0">
                <a:solidFill>
                  <a:schemeClr val="tx1"/>
                </a:solidFill>
                <a:latin typeface="Huawei Sans" panose="020C0503030203020204" pitchFamily="34" charset="0"/>
                <a:ea typeface="方正兰亭黑简体" panose="02000000000000000000" pitchFamily="2" charset="-122"/>
                <a:cs typeface="Microsoft YaHei" charset="-122"/>
              </a:rPr>
              <a:t>学习推荐</a:t>
            </a:r>
          </a:p>
        </p:txBody>
      </p:sp>
    </p:spTree>
    <p:extLst>
      <p:ext uri="{BB962C8B-B14F-4D97-AF65-F5344CB8AC3E}">
        <p14:creationId xmlns:p14="http://schemas.microsoft.com/office/powerpoint/2010/main" val="425976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452438" y="447468"/>
            <a:ext cx="11296649"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Tree>
    <p:extLst>
      <p:ext uri="{BB962C8B-B14F-4D97-AF65-F5344CB8AC3E}">
        <p14:creationId xmlns:p14="http://schemas.microsoft.com/office/powerpoint/2010/main" val="1350281931"/>
      </p:ext>
    </p:extLst>
  </p:cSld>
  <p:clrMapOvr>
    <a:masterClrMapping/>
  </p:clrMapOvr>
  <p:extLst mod="1">
    <p:ext uri="{DCECCB84-F9BA-43D5-87BE-67443E8EF086}">
      <p15:sldGuideLst xmlns:p15="http://schemas.microsoft.com/office/powerpoint/2012/main">
        <p15:guide id="1" orient="horz" pos="5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
    <p:spTree>
      <p:nvGrpSpPr>
        <p:cNvPr id="1" name=""/>
        <p:cNvGrpSpPr/>
        <p:nvPr/>
      </p:nvGrpSpPr>
      <p:grpSpPr>
        <a:xfrm>
          <a:off x="0" y="0"/>
          <a:ext cx="0" cy="0"/>
          <a:chOff x="0" y="0"/>
          <a:chExt cx="0" cy="0"/>
        </a:xfrm>
      </p:grpSpPr>
      <p:sp>
        <p:nvSpPr>
          <p:cNvPr id="3" name="标题 1"/>
          <p:cNvSpPr>
            <a:spLocks noGrp="1"/>
          </p:cNvSpPr>
          <p:nvPr>
            <p:ph type="title"/>
          </p:nvPr>
        </p:nvSpPr>
        <p:spPr>
          <a:xfrm>
            <a:off x="455612" y="447468"/>
            <a:ext cx="1129347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9" name="文本占位符 6"/>
          <p:cNvSpPr>
            <a:spLocks noGrp="1"/>
          </p:cNvSpPr>
          <p:nvPr>
            <p:ph type="body" sz="quarter" idx="10" hasCustomPrompt="1"/>
          </p:nvPr>
        </p:nvSpPr>
        <p:spPr>
          <a:xfrm>
            <a:off x="455612" y="1484312"/>
            <a:ext cx="1129347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2649862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455613" y="447468"/>
            <a:ext cx="11293474" cy="485982"/>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9" name="文本占位符 6"/>
          <p:cNvSpPr>
            <a:spLocks noGrp="1"/>
          </p:cNvSpPr>
          <p:nvPr>
            <p:ph type="body" sz="quarter" idx="10" hasCustomPrompt="1"/>
          </p:nvPr>
        </p:nvSpPr>
        <p:spPr>
          <a:xfrm>
            <a:off x="455612" y="1047750"/>
            <a:ext cx="11293475" cy="4879805"/>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1288804162"/>
      </p:ext>
    </p:extLst>
  </p:cSld>
  <p:clrMapOvr>
    <a:masterClrMapping/>
  </p:clrMapOvr>
  <p:extLst mod="1">
    <p:ext uri="{DCECCB84-F9BA-43D5-87BE-67443E8EF086}">
      <p15:sldGuideLst xmlns:p15="http://schemas.microsoft.com/office/powerpoint/2012/main">
        <p15:guide id="1" orient="horz" pos="595">
          <p15:clr>
            <a:srgbClr val="FBAE40"/>
          </p15:clr>
        </p15:guide>
        <p15:guide id="2" orient="horz" pos="66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p:nvPr>
        </p:nvSpPr>
        <p:spPr>
          <a:xfrm>
            <a:off x="455613" y="447468"/>
            <a:ext cx="1129347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Tree>
    <p:extLst>
      <p:ext uri="{BB962C8B-B14F-4D97-AF65-F5344CB8AC3E}">
        <p14:creationId xmlns:p14="http://schemas.microsoft.com/office/powerpoint/2010/main" val="385192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452438" y="447468"/>
            <a:ext cx="11296649"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Tree>
    <p:extLst>
      <p:ext uri="{BB962C8B-B14F-4D97-AF65-F5344CB8AC3E}">
        <p14:creationId xmlns:p14="http://schemas.microsoft.com/office/powerpoint/2010/main" val="99998166"/>
      </p:ext>
    </p:extLst>
  </p:cSld>
  <p:clrMapOvr>
    <a:masterClrMapping/>
  </p:clrMapOvr>
  <p:extLst mod="1">
    <p:ext uri="{DCECCB84-F9BA-43D5-87BE-67443E8EF086}">
      <p15:sldGuideLst xmlns:p15="http://schemas.microsoft.com/office/powerpoint/2012/main">
        <p15:guide id="1" orient="horz" pos="59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697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102829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extLst/>
          </p:nvPr>
        </p:nvGraphicFramePr>
        <p:xfrm>
          <a:off x="1007140" y="1398424"/>
          <a:ext cx="10194260" cy="1082675"/>
        </p:xfrm>
        <a:graphic>
          <a:graphicData uri="http://schemas.openxmlformats.org/drawingml/2006/table">
            <a:tbl>
              <a:tblPr/>
              <a:tblGrid>
                <a:gridCol w="3119031">
                  <a:extLst>
                    <a:ext uri="{9D8B030D-6E8A-4147-A177-3AD203B41FA5}">
                      <a16:colId xmlns:a16="http://schemas.microsoft.com/office/drawing/2014/main" val="20000"/>
                    </a:ext>
                  </a:extLst>
                </a:gridCol>
                <a:gridCol w="1967450">
                  <a:extLst>
                    <a:ext uri="{9D8B030D-6E8A-4147-A177-3AD203B41FA5}">
                      <a16:colId xmlns:a16="http://schemas.microsoft.com/office/drawing/2014/main" val="20001"/>
                    </a:ext>
                  </a:extLst>
                </a:gridCol>
                <a:gridCol w="3023155">
                  <a:extLst>
                    <a:ext uri="{9D8B030D-6E8A-4147-A177-3AD203B41FA5}">
                      <a16:colId xmlns:a16="http://schemas.microsoft.com/office/drawing/2014/main" val="20002"/>
                    </a:ext>
                  </a:extLst>
                </a:gridCol>
                <a:gridCol w="2084624">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课程编码</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适用产品</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产品版本</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课程版本</a:t>
                      </a:r>
                      <a:endPar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 name="Group 21"/>
          <p:cNvGraphicFramePr>
            <a:graphicFrameLocks noGrp="1"/>
          </p:cNvGraphicFramePr>
          <p:nvPr userDrawn="1">
            <p:extLst/>
          </p:nvPr>
        </p:nvGraphicFramePr>
        <p:xfrm>
          <a:off x="1007140" y="2920836"/>
          <a:ext cx="10177327" cy="2549525"/>
        </p:xfrm>
        <a:graphic>
          <a:graphicData uri="http://schemas.openxmlformats.org/drawingml/2006/table">
            <a:tbl>
              <a:tblPr/>
              <a:tblGrid>
                <a:gridCol w="3119030">
                  <a:extLst>
                    <a:ext uri="{9D8B030D-6E8A-4147-A177-3AD203B41FA5}">
                      <a16:colId xmlns:a16="http://schemas.microsoft.com/office/drawing/2014/main" val="20000"/>
                    </a:ext>
                  </a:extLst>
                </a:gridCol>
                <a:gridCol w="1967450">
                  <a:extLst>
                    <a:ext uri="{9D8B030D-6E8A-4147-A177-3AD203B41FA5}">
                      <a16:colId xmlns:a16="http://schemas.microsoft.com/office/drawing/2014/main" val="20001"/>
                    </a:ext>
                  </a:extLst>
                </a:gridCol>
                <a:gridCol w="3023155">
                  <a:extLst>
                    <a:ext uri="{9D8B030D-6E8A-4147-A177-3AD203B41FA5}">
                      <a16:colId xmlns:a16="http://schemas.microsoft.com/office/drawing/2014/main" val="20002"/>
                    </a:ext>
                  </a:extLst>
                </a:gridCol>
                <a:gridCol w="2067692">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作者</a:t>
                      </a: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a:t>
                      </a:r>
                      <a:r>
                        <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工号</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时间</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审核人</a:t>
                      </a: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a:t>
                      </a:r>
                      <a:r>
                        <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工号</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新开发/优化</a:t>
                      </a:r>
                      <a:endPar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文本占位符 7"/>
          <p:cNvSpPr>
            <a:spLocks noGrp="1"/>
          </p:cNvSpPr>
          <p:nvPr>
            <p:ph type="body" sz="quarter" idx="17" hasCustomPrompt="1"/>
          </p:nvPr>
        </p:nvSpPr>
        <p:spPr>
          <a:xfrm>
            <a:off x="1007139" y="1969626"/>
            <a:ext cx="3119030" cy="504887"/>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课程编码</a:t>
            </a:r>
          </a:p>
        </p:txBody>
      </p:sp>
      <p:sp>
        <p:nvSpPr>
          <p:cNvPr id="6" name="文本占位符 7"/>
          <p:cNvSpPr>
            <a:spLocks noGrp="1"/>
          </p:cNvSpPr>
          <p:nvPr>
            <p:ph type="body" sz="quarter" idx="18" hasCustomPrompt="1"/>
          </p:nvPr>
        </p:nvSpPr>
        <p:spPr>
          <a:xfrm>
            <a:off x="4126170" y="1969626"/>
            <a:ext cx="1967450"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适用的产品</a:t>
            </a:r>
          </a:p>
        </p:txBody>
      </p:sp>
      <p:sp>
        <p:nvSpPr>
          <p:cNvPr id="7" name="文本占位符 7"/>
          <p:cNvSpPr>
            <a:spLocks noGrp="1"/>
          </p:cNvSpPr>
          <p:nvPr>
            <p:ph type="body" sz="quarter" idx="19" hasCustomPrompt="1"/>
          </p:nvPr>
        </p:nvSpPr>
        <p:spPr>
          <a:xfrm>
            <a:off x="6093619" y="1969626"/>
            <a:ext cx="3023155"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969626"/>
            <a:ext cx="2084625" cy="504887"/>
          </a:xfrm>
          <a:prstGeom prst="rect">
            <a:avLst/>
          </a:prstGeom>
        </p:spPr>
        <p:txBody>
          <a:bodyPr anchor="ctr"/>
          <a:lstStyle>
            <a:lvl1pPr algn="ctr">
              <a:lnSpc>
                <a:spcPct val="100000"/>
              </a:lnSpc>
              <a:buNone/>
              <a:defRPr lang="zh-CN" altLang="en-US" sz="1599"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V1.0</a:t>
            </a:r>
            <a:endParaRPr lang="zh-CN" altLang="en-US" dirty="0"/>
          </a:p>
        </p:txBody>
      </p:sp>
      <p:sp>
        <p:nvSpPr>
          <p:cNvPr id="9" name="文本占位符 7"/>
          <p:cNvSpPr>
            <a:spLocks noGrp="1"/>
          </p:cNvSpPr>
          <p:nvPr>
            <p:ph type="body" sz="quarter" idx="13" hasCustomPrompt="1"/>
          </p:nvPr>
        </p:nvSpPr>
        <p:spPr>
          <a:xfrm>
            <a:off x="1007042" y="3517796"/>
            <a:ext cx="3119128" cy="468052"/>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0" name="文本占位符 7"/>
          <p:cNvSpPr>
            <a:spLocks noGrp="1"/>
          </p:cNvSpPr>
          <p:nvPr>
            <p:ph type="body" sz="quarter" idx="14" hasCustomPrompt="1"/>
          </p:nvPr>
        </p:nvSpPr>
        <p:spPr>
          <a:xfrm>
            <a:off x="4126170" y="3517796"/>
            <a:ext cx="1967450" cy="468052"/>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2019.01.25</a:t>
            </a:r>
            <a:endParaRPr lang="zh-CN" altLang="en-US" dirty="0"/>
          </a:p>
        </p:txBody>
      </p:sp>
      <p:sp>
        <p:nvSpPr>
          <p:cNvPr id="11" name="文本占位符 7"/>
          <p:cNvSpPr>
            <a:spLocks noGrp="1"/>
          </p:cNvSpPr>
          <p:nvPr>
            <p:ph type="body" sz="quarter" idx="15" hasCustomPrompt="1"/>
          </p:nvPr>
        </p:nvSpPr>
        <p:spPr>
          <a:xfrm>
            <a:off x="6093619" y="3517796"/>
            <a:ext cx="3023155" cy="468052"/>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2" name="文本占位符 7"/>
          <p:cNvSpPr>
            <a:spLocks noGrp="1"/>
          </p:cNvSpPr>
          <p:nvPr>
            <p:ph type="body" sz="quarter" idx="16" hasCustomPrompt="1"/>
          </p:nvPr>
        </p:nvSpPr>
        <p:spPr>
          <a:xfrm>
            <a:off x="9116775" y="3481792"/>
            <a:ext cx="2056050" cy="504056"/>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新开发</a:t>
            </a:r>
          </a:p>
        </p:txBody>
      </p:sp>
      <p:sp>
        <p:nvSpPr>
          <p:cNvPr id="13" name="Rectangle 2"/>
          <p:cNvSpPr>
            <a:spLocks noChangeArrowheads="1"/>
          </p:cNvSpPr>
          <p:nvPr userDrawn="1"/>
        </p:nvSpPr>
        <p:spPr bwMode="auto">
          <a:xfrm>
            <a:off x="952130" y="368661"/>
            <a:ext cx="2802144" cy="479425"/>
          </a:xfrm>
          <a:prstGeom prst="rect">
            <a:avLst/>
          </a:prstGeom>
          <a:noFill/>
          <a:ln w="9525">
            <a:noFill/>
            <a:miter lim="800000"/>
            <a:headEnd/>
            <a:tailEnd/>
          </a:ln>
        </p:spPr>
        <p:txBody>
          <a:bodyPr lIns="78227" tIns="39112" rIns="78227" bIns="39112" anchor="ctr"/>
          <a:lstStyle/>
          <a:p>
            <a:pPr algn="l" defTabSz="1001223" rtl="0" eaLnBrk="0" fontAlgn="ctr" hangingPunct="0">
              <a:spcBef>
                <a:spcPct val="0"/>
              </a:spcBef>
              <a:spcAft>
                <a:spcPct val="0"/>
              </a:spcAft>
            </a:pPr>
            <a:r>
              <a:rPr lang="zh-CN" altLang="en-US" sz="3499" b="0"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修订记录</a:t>
            </a:r>
          </a:p>
        </p:txBody>
      </p:sp>
      <p:sp>
        <p:nvSpPr>
          <p:cNvPr id="14" name="Text Box 58"/>
          <p:cNvSpPr txBox="1">
            <a:spLocks noChangeArrowheads="1"/>
          </p:cNvSpPr>
          <p:nvPr userDrawn="1"/>
        </p:nvSpPr>
        <p:spPr bwMode="auto">
          <a:xfrm>
            <a:off x="8900835" y="296652"/>
            <a:ext cx="2771225" cy="707886"/>
          </a:xfrm>
          <a:prstGeom prst="rect">
            <a:avLst/>
          </a:prstGeom>
          <a:noFill/>
          <a:ln w="9525" algn="ctr">
            <a:noFill/>
            <a:miter lim="800000"/>
            <a:headEnd/>
            <a:tailEnd/>
          </a:ln>
        </p:spPr>
        <p:txBody>
          <a:bodyPr wrap="square">
            <a:spAutoFit/>
          </a:bodyPr>
          <a:lstStyle/>
          <a:p>
            <a:pPr fontAlgn="ctr">
              <a:spcBef>
                <a:spcPct val="50000"/>
              </a:spcBef>
            </a:pPr>
            <a:r>
              <a:rPr lang="zh-CN" altLang="en-US" sz="3998" i="0" baseline="0" dirty="0">
                <a:solidFill>
                  <a:schemeClr val="bg2">
                    <a:lumMod val="50000"/>
                  </a:schemeClr>
                </a:solidFill>
                <a:latin typeface="Huawei Sans" panose="020C0503030203020204" pitchFamily="34" charset="0"/>
                <a:ea typeface="方正兰亭黑简体" panose="02000000000000000000" pitchFamily="2" charset="-122"/>
                <a:cs typeface="Huawei Sans" panose="020C0503030203020204" pitchFamily="34" charset="0"/>
              </a:rPr>
              <a:t>本页不打印</a:t>
            </a:r>
          </a:p>
        </p:txBody>
      </p:sp>
      <p:sp>
        <p:nvSpPr>
          <p:cNvPr id="15" name="文本占位符 7"/>
          <p:cNvSpPr>
            <a:spLocks noGrp="1"/>
          </p:cNvSpPr>
          <p:nvPr>
            <p:ph type="body" sz="quarter" idx="21" hasCustomPrompt="1"/>
          </p:nvPr>
        </p:nvSpPr>
        <p:spPr>
          <a:xfrm>
            <a:off x="1007042" y="4021852"/>
            <a:ext cx="3119128" cy="468052"/>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6" name="文本占位符 7"/>
          <p:cNvSpPr>
            <a:spLocks noGrp="1"/>
          </p:cNvSpPr>
          <p:nvPr>
            <p:ph type="body" sz="quarter" idx="22" hasCustomPrompt="1"/>
          </p:nvPr>
        </p:nvSpPr>
        <p:spPr>
          <a:xfrm>
            <a:off x="4126170" y="4021852"/>
            <a:ext cx="1967450" cy="468052"/>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2019.01.25</a:t>
            </a:r>
            <a:endParaRPr lang="zh-CN" altLang="en-US" dirty="0"/>
          </a:p>
        </p:txBody>
      </p:sp>
      <p:sp>
        <p:nvSpPr>
          <p:cNvPr id="17" name="文本占位符 7"/>
          <p:cNvSpPr>
            <a:spLocks noGrp="1"/>
          </p:cNvSpPr>
          <p:nvPr>
            <p:ph type="body" sz="quarter" idx="23" hasCustomPrompt="1"/>
          </p:nvPr>
        </p:nvSpPr>
        <p:spPr>
          <a:xfrm>
            <a:off x="6093619" y="4021852"/>
            <a:ext cx="3023155" cy="468052"/>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8" name="文本占位符 7"/>
          <p:cNvSpPr>
            <a:spLocks noGrp="1"/>
          </p:cNvSpPr>
          <p:nvPr>
            <p:ph type="body" sz="quarter" idx="24" hasCustomPrompt="1"/>
          </p:nvPr>
        </p:nvSpPr>
        <p:spPr>
          <a:xfrm>
            <a:off x="9116775" y="3985848"/>
            <a:ext cx="2084625" cy="504056"/>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
        <p:nvSpPr>
          <p:cNvPr id="19" name="文本占位符 7"/>
          <p:cNvSpPr>
            <a:spLocks noGrp="1"/>
          </p:cNvSpPr>
          <p:nvPr>
            <p:ph type="body" sz="quarter" idx="25" hasCustomPrompt="1"/>
          </p:nvPr>
        </p:nvSpPr>
        <p:spPr>
          <a:xfrm>
            <a:off x="1007042" y="4489904"/>
            <a:ext cx="3119128" cy="468052"/>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0" name="文本占位符 7"/>
          <p:cNvSpPr>
            <a:spLocks noGrp="1"/>
          </p:cNvSpPr>
          <p:nvPr>
            <p:ph type="body" sz="quarter" idx="26" hasCustomPrompt="1"/>
          </p:nvPr>
        </p:nvSpPr>
        <p:spPr>
          <a:xfrm>
            <a:off x="4126170" y="4489904"/>
            <a:ext cx="1967450" cy="468052"/>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2019.01.25</a:t>
            </a:r>
            <a:endParaRPr lang="zh-CN" altLang="en-US" dirty="0"/>
          </a:p>
        </p:txBody>
      </p:sp>
      <p:sp>
        <p:nvSpPr>
          <p:cNvPr id="21" name="文本占位符 7"/>
          <p:cNvSpPr>
            <a:spLocks noGrp="1"/>
          </p:cNvSpPr>
          <p:nvPr>
            <p:ph type="body" sz="quarter" idx="27" hasCustomPrompt="1"/>
          </p:nvPr>
        </p:nvSpPr>
        <p:spPr>
          <a:xfrm>
            <a:off x="6093619" y="4489904"/>
            <a:ext cx="3023155" cy="468052"/>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2" name="文本占位符 7"/>
          <p:cNvSpPr>
            <a:spLocks noGrp="1"/>
          </p:cNvSpPr>
          <p:nvPr>
            <p:ph type="body" sz="quarter" idx="28" hasCustomPrompt="1"/>
          </p:nvPr>
        </p:nvSpPr>
        <p:spPr>
          <a:xfrm>
            <a:off x="9116775" y="4489904"/>
            <a:ext cx="2056050" cy="468052"/>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
        <p:nvSpPr>
          <p:cNvPr id="23" name="文本占位符 7"/>
          <p:cNvSpPr>
            <a:spLocks noGrp="1"/>
          </p:cNvSpPr>
          <p:nvPr>
            <p:ph type="body" sz="quarter" idx="29" hasCustomPrompt="1"/>
          </p:nvPr>
        </p:nvSpPr>
        <p:spPr>
          <a:xfrm>
            <a:off x="1007042" y="4999074"/>
            <a:ext cx="3119128" cy="468052"/>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4" name="文本占位符 7"/>
          <p:cNvSpPr>
            <a:spLocks noGrp="1"/>
          </p:cNvSpPr>
          <p:nvPr>
            <p:ph type="body" sz="quarter" idx="30" hasCustomPrompt="1"/>
          </p:nvPr>
        </p:nvSpPr>
        <p:spPr>
          <a:xfrm>
            <a:off x="4126170" y="4999074"/>
            <a:ext cx="1967450" cy="468052"/>
          </a:xfrm>
          <a:prstGeom prst="rect">
            <a:avLst/>
          </a:prstGeom>
        </p:spPr>
        <p:txBody>
          <a:bodyPr anchor="ctr"/>
          <a:lstStyle>
            <a:lvl1pPr algn="ctr" fontAlgn="base">
              <a:lnSpc>
                <a:spcPct val="100000"/>
              </a:lnSpc>
              <a:buNone/>
              <a:defRPr lang="zh-CN" altLang="en-US" sz="1599"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2019.01.25</a:t>
            </a:r>
            <a:endParaRPr lang="zh-CN" altLang="en-US" dirty="0"/>
          </a:p>
        </p:txBody>
      </p:sp>
      <p:sp>
        <p:nvSpPr>
          <p:cNvPr id="25" name="文本占位符 7"/>
          <p:cNvSpPr>
            <a:spLocks noGrp="1"/>
          </p:cNvSpPr>
          <p:nvPr>
            <p:ph type="body" sz="quarter" idx="31" hasCustomPrompt="1"/>
          </p:nvPr>
        </p:nvSpPr>
        <p:spPr>
          <a:xfrm>
            <a:off x="6093619" y="4999074"/>
            <a:ext cx="3023155" cy="468052"/>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6" name="文本占位符 7"/>
          <p:cNvSpPr>
            <a:spLocks noGrp="1"/>
          </p:cNvSpPr>
          <p:nvPr>
            <p:ph type="body" sz="quarter" idx="32" hasCustomPrompt="1"/>
          </p:nvPr>
        </p:nvSpPr>
        <p:spPr>
          <a:xfrm>
            <a:off x="9116775" y="4999074"/>
            <a:ext cx="2084625" cy="468052"/>
          </a:xfrm>
          <a:prstGeom prst="rect">
            <a:avLst/>
          </a:prstGeom>
        </p:spPr>
        <p:txBody>
          <a:bodyPr anchor="ctr"/>
          <a:lstStyle>
            <a:lvl1pPr algn="ctr" fontAlgn="base">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Tree>
    <p:extLst>
      <p:ext uri="{BB962C8B-B14F-4D97-AF65-F5344CB8AC3E}">
        <p14:creationId xmlns:p14="http://schemas.microsoft.com/office/powerpoint/2010/main" val="80025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zh-CN" altLang="en-US" dirty="0"/>
              <a:t>本章主要讲述</a:t>
            </a:r>
            <a:r>
              <a:rPr lang="en-US" altLang="zh-CN" dirty="0"/>
              <a:t>...</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1117614" cy="651845"/>
          </a:xfrm>
          <a:prstGeom prst="rect">
            <a:avLst/>
          </a:prstGeom>
          <a:noFill/>
        </p:spPr>
        <p:txBody>
          <a:bodyPr wrap="none" rtlCol="0">
            <a:spAutoFit/>
          </a:bodyPr>
          <a:lstStyle/>
          <a:p>
            <a:r>
              <a:rPr kumimoji="1" lang="zh-CN" altLang="en-US" sz="3636" baseline="0" dirty="0">
                <a:solidFill>
                  <a:schemeClr val="tx1"/>
                </a:solidFill>
                <a:latin typeface="Huawei Sans" panose="020C0503030203020204" pitchFamily="34" charset="0"/>
                <a:ea typeface="方正兰亭黑简体" panose="02000000000000000000" pitchFamily="2" charset="-122"/>
                <a:cs typeface="Microsoft YaHei" charset="-122"/>
              </a:rPr>
              <a:t>前言</a:t>
            </a:r>
          </a:p>
        </p:txBody>
      </p:sp>
    </p:spTree>
    <p:extLst>
      <p:ext uri="{BB962C8B-B14F-4D97-AF65-F5344CB8AC3E}">
        <p14:creationId xmlns:p14="http://schemas.microsoft.com/office/powerpoint/2010/main" val="4191700454"/>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zh-CN" altLang="en-US" dirty="0"/>
              <a:t>学完本课程后，您将能够：</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1120820" cy="652486"/>
          </a:xfrm>
          <a:prstGeom prst="rect">
            <a:avLst/>
          </a:prstGeom>
          <a:noFill/>
        </p:spPr>
        <p:txBody>
          <a:bodyPr wrap="none" rtlCol="0">
            <a:spAutoFit/>
          </a:bodyPr>
          <a:lstStyle/>
          <a:p>
            <a:pPr defTabSz="1001223" eaLnBrk="0" fontAlgn="ctr" hangingPunct="0"/>
            <a:r>
              <a:rPr lang="zh-CN" altLang="en-US" sz="3640" b="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目标</a:t>
            </a:r>
            <a:endParaRPr lang="en-US" altLang="zh-CN" sz="3640" b="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46285438"/>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id="{568EC886-2612-1F43-AB51-21A76A078357}"/>
              </a:ext>
            </a:extLst>
          </p:cNvPr>
          <p:cNvSpPr txBox="1"/>
          <p:nvPr userDrawn="1"/>
        </p:nvSpPr>
        <p:spPr>
          <a:xfrm>
            <a:off x="918916" y="630373"/>
            <a:ext cx="1147485" cy="653509"/>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目录</a:t>
            </a:r>
          </a:p>
        </p:txBody>
      </p:sp>
    </p:spTree>
    <p:extLst>
      <p:ext uri="{BB962C8B-B14F-4D97-AF65-F5344CB8AC3E}">
        <p14:creationId xmlns:p14="http://schemas.microsoft.com/office/powerpoint/2010/main" val="3525239466"/>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1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4397358" cy="652486"/>
          </a:xfrm>
          <a:prstGeom prst="rect">
            <a:avLst/>
          </a:prstGeom>
          <a:noFill/>
        </p:spPr>
        <p:txBody>
          <a:bodyPr wrap="none" rtlCol="0">
            <a:spAutoFit/>
          </a:bodyPr>
          <a:lstStyle/>
          <a:p>
            <a:pPr defTabSz="1001223" eaLnBrk="0" fontAlgn="ctr" hangingPunct="0"/>
            <a:r>
              <a:rPr lang="zh-CN" altLang="en-US" sz="3640" b="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本节概述和学习目标</a:t>
            </a:r>
          </a:p>
        </p:txBody>
      </p:sp>
    </p:spTree>
    <p:extLst>
      <p:ext uri="{BB962C8B-B14F-4D97-AF65-F5344CB8AC3E}">
        <p14:creationId xmlns:p14="http://schemas.microsoft.com/office/powerpoint/2010/main" val="1036787055"/>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r>
              <a:rPr lang="zh-CN" altLang="en-US" dirty="0"/>
              <a:t>此版式用于思考题具体格式</a:t>
            </a:r>
            <a:endParaRPr lang="en-US" altLang="zh-CN" dirty="0"/>
          </a:p>
        </p:txBody>
      </p:sp>
      <p:cxnSp>
        <p:nvCxnSpPr>
          <p:cNvPr id="2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36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5" name="文本框 16">
            <a:extLst>
              <a:ext uri="{FF2B5EF4-FFF2-40B4-BE49-F238E27FC236}">
                <a16:creationId xmlns:a16="http://schemas.microsoft.com/office/drawing/2014/main" id="{568EC886-2612-1F43-AB51-21A76A078357}"/>
              </a:ext>
            </a:extLst>
          </p:cNvPr>
          <p:cNvSpPr txBox="1"/>
          <p:nvPr userDrawn="1"/>
        </p:nvSpPr>
        <p:spPr>
          <a:xfrm>
            <a:off x="918916" y="630373"/>
            <a:ext cx="1584088" cy="651845"/>
          </a:xfrm>
          <a:prstGeom prst="rect">
            <a:avLst/>
          </a:prstGeom>
          <a:noFill/>
        </p:spPr>
        <p:txBody>
          <a:bodyPr wrap="none" rtlCol="0">
            <a:spAutoFit/>
          </a:bodyPr>
          <a:lstStyle/>
          <a:p>
            <a:r>
              <a:rPr kumimoji="1" lang="zh-CN" altLang="en-US" sz="3636" baseline="0" dirty="0">
                <a:solidFill>
                  <a:schemeClr val="tx1"/>
                </a:solidFill>
                <a:latin typeface="Huawei Sans" panose="020C0503030203020204" pitchFamily="34" charset="0"/>
                <a:ea typeface="方正兰亭黑简体" panose="02000000000000000000" pitchFamily="2" charset="-122"/>
                <a:cs typeface="Microsoft YaHei" charset="-122"/>
              </a:rPr>
              <a:t>思考题</a:t>
            </a:r>
          </a:p>
        </p:txBody>
      </p:sp>
    </p:spTree>
    <p:extLst>
      <p:ext uri="{BB962C8B-B14F-4D97-AF65-F5344CB8AC3E}">
        <p14:creationId xmlns:p14="http://schemas.microsoft.com/office/powerpoint/2010/main" val="355710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此版式用于每一节的小结</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id="{568EC886-2612-1F43-AB51-21A76A078357}"/>
              </a:ext>
            </a:extLst>
          </p:cNvPr>
          <p:cNvSpPr txBox="1"/>
          <p:nvPr userDrawn="1"/>
        </p:nvSpPr>
        <p:spPr>
          <a:xfrm>
            <a:off x="918916" y="630373"/>
            <a:ext cx="2050561" cy="651845"/>
          </a:xfrm>
          <a:prstGeom prst="rect">
            <a:avLst/>
          </a:prstGeom>
          <a:noFill/>
        </p:spPr>
        <p:txBody>
          <a:bodyPr wrap="none" rtlCol="0">
            <a:spAutoFit/>
          </a:bodyPr>
          <a:lstStyle/>
          <a:p>
            <a:r>
              <a:rPr kumimoji="1" lang="zh-CN" altLang="en-US" sz="3636" baseline="0" dirty="0">
                <a:solidFill>
                  <a:schemeClr val="tx1"/>
                </a:solidFill>
                <a:latin typeface="Huawei Sans" panose="020C0503030203020204" pitchFamily="34" charset="0"/>
                <a:ea typeface="方正兰亭黑简体" panose="02000000000000000000" pitchFamily="2" charset="-122"/>
                <a:cs typeface="Microsoft YaHei" charset="-122"/>
              </a:rPr>
              <a:t>本节小结</a:t>
            </a:r>
          </a:p>
        </p:txBody>
      </p:sp>
    </p:spTree>
    <p:extLst>
      <p:ext uri="{BB962C8B-B14F-4D97-AF65-F5344CB8AC3E}">
        <p14:creationId xmlns:p14="http://schemas.microsoft.com/office/powerpoint/2010/main" val="329529313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id="{568EC886-2612-1F43-AB51-21A76A078357}"/>
              </a:ext>
            </a:extLst>
          </p:cNvPr>
          <p:cNvSpPr txBox="1"/>
          <p:nvPr userDrawn="1"/>
        </p:nvSpPr>
        <p:spPr>
          <a:xfrm>
            <a:off x="918916" y="630373"/>
            <a:ext cx="2050561" cy="651845"/>
          </a:xfrm>
          <a:prstGeom prst="rect">
            <a:avLst/>
          </a:prstGeom>
          <a:noFill/>
        </p:spPr>
        <p:txBody>
          <a:bodyPr wrap="none" rtlCol="0">
            <a:spAutoFit/>
          </a:bodyPr>
          <a:lstStyle/>
          <a:p>
            <a:r>
              <a:rPr kumimoji="1" lang="zh-CN" altLang="en-US" sz="3636" baseline="0" dirty="0">
                <a:solidFill>
                  <a:schemeClr val="tx1"/>
                </a:solidFill>
                <a:latin typeface="Huawei Sans" panose="020C0503030203020204" pitchFamily="34" charset="0"/>
                <a:ea typeface="方正兰亭黑简体" panose="02000000000000000000" pitchFamily="2" charset="-122"/>
                <a:cs typeface="Microsoft YaHei" charset="-122"/>
              </a:rPr>
              <a:t>本章总结</a:t>
            </a:r>
          </a:p>
        </p:txBody>
      </p:sp>
    </p:spTree>
    <p:extLst>
      <p:ext uri="{BB962C8B-B14F-4D97-AF65-F5344CB8AC3E}">
        <p14:creationId xmlns:p14="http://schemas.microsoft.com/office/powerpoint/2010/main" val="1733786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196/0/84</a:t>
              </a:r>
            </a:p>
          </p:txBody>
        </p:sp>
        <p:sp>
          <p:nvSpPr>
            <p:cNvPr id="32"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方正兰亭黑简体" panose="02000000000000000000" pitchFamily="2" charset="-122"/>
                  <a:ea typeface="方正兰亭黑简体" panose="02000000000000000000" pitchFamily="2" charset="-122"/>
                </a:rPr>
                <a:t>公司辅助色</a:t>
              </a:r>
            </a:p>
          </p:txBody>
        </p:sp>
        <p:sp>
          <p:nvSpPr>
            <p:cNvPr id="33"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203/55/120</a:t>
              </a:r>
            </a:p>
          </p:txBody>
        </p:sp>
        <p:sp>
          <p:nvSpPr>
            <p:cNvPr id="34"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237/109/0</a:t>
              </a:r>
            </a:p>
          </p:txBody>
        </p:sp>
        <p:sp>
          <p:nvSpPr>
            <p:cNvPr id="35"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153/54/54</a:t>
              </a:r>
            </a:p>
          </p:txBody>
        </p:sp>
        <p:sp>
          <p:nvSpPr>
            <p:cNvPr id="36"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98/178/48</a:t>
              </a:r>
            </a:p>
          </p:txBody>
        </p:sp>
        <p:sp>
          <p:nvSpPr>
            <p:cNvPr id="37"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242/137/68</a:t>
              </a:r>
              <a:endParaRPr kumimoji="1" lang="mr-IN" altLang="zh-CN" sz="500" b="1" dirty="0">
                <a:solidFill>
                  <a:srgbClr val="FFFFFF"/>
                </a:solidFill>
                <a:latin typeface="Huawei Sans" panose="020C0503030203020204" pitchFamily="34" charset="0"/>
                <a:ea typeface="Arial" charset="0"/>
                <a:cs typeface="Arial" charset="0"/>
              </a:endParaRPr>
            </a:p>
          </p:txBody>
        </p:sp>
        <p:sp>
          <p:nvSpPr>
            <p:cNvPr id="38"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PANTONE 185C</a:t>
              </a:r>
            </a:p>
            <a:p>
              <a:pPr algn="ctr">
                <a:lnSpc>
                  <a:spcPts val="620"/>
                </a:lnSpc>
                <a:spcBef>
                  <a:spcPts val="0"/>
                </a:spcBef>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 </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199/0/11  </a:t>
              </a:r>
            </a:p>
          </p:txBody>
        </p:sp>
        <p:sp>
          <p:nvSpPr>
            <p:cNvPr id="39"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方正兰亭黑简体" panose="02000000000000000000" pitchFamily="2" charset="-122"/>
                  <a:ea typeface="方正兰亭黑简体" panose="02000000000000000000" pitchFamily="2" charset="-122"/>
                </a:rPr>
                <a:t>公司色</a:t>
              </a:r>
            </a:p>
          </p:txBody>
        </p:sp>
        <p:sp>
          <p:nvSpPr>
            <p:cNvPr id="40"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PANTONE 186C</a:t>
              </a:r>
            </a:p>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200/16/46  </a:t>
              </a:r>
            </a:p>
          </p:txBody>
        </p:sp>
        <p:sp>
          <p:nvSpPr>
            <p:cNvPr id="41"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127/0/1</a:t>
              </a:r>
            </a:p>
          </p:txBody>
        </p:sp>
        <p:sp>
          <p:nvSpPr>
            <p:cNvPr id="42"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52/200/0</a:t>
              </a:r>
            </a:p>
          </p:txBody>
        </p:sp>
        <p:sp>
          <p:nvSpPr>
            <p:cNvPr id="43"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48/181/197</a:t>
              </a:r>
            </a:p>
          </p:txBody>
        </p:sp>
        <p:sp>
          <p:nvSpPr>
            <p:cNvPr id="44"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129/193/95</a:t>
              </a:r>
            </a:p>
          </p:txBody>
        </p:sp>
        <p:sp>
          <p:nvSpPr>
            <p:cNvPr id="45"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253/211/81</a:t>
              </a:r>
            </a:p>
          </p:txBody>
        </p:sp>
        <p:sp>
          <p:nvSpPr>
            <p:cNvPr id="46"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86/196/210</a:t>
              </a:r>
            </a:p>
          </p:txBody>
        </p:sp>
        <p:sp>
          <p:nvSpPr>
            <p:cNvPr id="47"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211/57/65</a:t>
              </a:r>
            </a:p>
          </p:txBody>
        </p:sp>
        <p:sp>
          <p:nvSpPr>
            <p:cNvPr id="48"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211/56/89</a:t>
              </a:r>
            </a:p>
          </p:txBody>
        </p:sp>
        <p:sp>
          <p:nvSpPr>
            <p:cNvPr id="49"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221/128/170</a:t>
              </a:r>
            </a:p>
          </p:txBody>
        </p:sp>
        <p:sp>
          <p:nvSpPr>
            <p:cNvPr id="50"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191/128/130</a:t>
              </a:r>
            </a:p>
          </p:txBody>
        </p:sp>
        <p:sp>
          <p:nvSpPr>
            <p:cNvPr id="51"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246/183/140</a:t>
              </a:r>
              <a:endParaRPr kumimoji="1" lang="mr-IN" altLang="zh-CN" sz="500" b="1" dirty="0">
                <a:solidFill>
                  <a:srgbClr val="595757"/>
                </a:solidFill>
                <a:latin typeface="Huawei Sans" panose="020C0503030203020204" pitchFamily="34" charset="0"/>
                <a:ea typeface="Arial" charset="0"/>
                <a:cs typeface="Arial" charset="0"/>
              </a:endParaRPr>
            </a:p>
          </p:txBody>
        </p:sp>
        <p:sp>
          <p:nvSpPr>
            <p:cNvPr id="52"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176/216/156</a:t>
              </a:r>
            </a:p>
          </p:txBody>
        </p:sp>
        <p:sp>
          <p:nvSpPr>
            <p:cNvPr id="53"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253/227/181</a:t>
              </a:r>
            </a:p>
          </p:txBody>
        </p:sp>
        <p:sp>
          <p:nvSpPr>
            <p:cNvPr id="54"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148/218/226</a:t>
              </a:r>
            </a:p>
          </p:txBody>
        </p:sp>
        <p:sp>
          <p:nvSpPr>
            <p:cNvPr id="55"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226/129/137</a:t>
              </a:r>
            </a:p>
          </p:txBody>
        </p:sp>
        <p:sp>
          <p:nvSpPr>
            <p:cNvPr id="56"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226/129/152</a:t>
              </a:r>
            </a:p>
          </p:txBody>
        </p:sp>
        <p:sp>
          <p:nvSpPr>
            <p:cNvPr id="57"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235/179/204</a:t>
              </a:r>
            </a:p>
          </p:txBody>
        </p:sp>
        <p:sp>
          <p:nvSpPr>
            <p:cNvPr id="58"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216/179/179</a:t>
              </a:r>
            </a:p>
          </p:txBody>
        </p:sp>
        <p:sp>
          <p:nvSpPr>
            <p:cNvPr id="59"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250/211/187</a:t>
              </a:r>
              <a:endParaRPr kumimoji="1" lang="mr-IN" altLang="zh-CN" sz="500" b="1" dirty="0">
                <a:solidFill>
                  <a:srgbClr val="595757"/>
                </a:solidFill>
                <a:latin typeface="Huawei Sans" panose="020C0503030203020204" pitchFamily="34" charset="0"/>
                <a:ea typeface="Arial" charset="0"/>
                <a:cs typeface="Arial" charset="0"/>
              </a:endParaRPr>
            </a:p>
          </p:txBody>
        </p:sp>
        <p:sp>
          <p:nvSpPr>
            <p:cNvPr id="60"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208/232/196</a:t>
              </a:r>
            </a:p>
          </p:txBody>
        </p:sp>
        <p:sp>
          <p:nvSpPr>
            <p:cNvPr id="61"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254/238/193</a:t>
              </a:r>
            </a:p>
          </p:txBody>
        </p:sp>
        <p:sp>
          <p:nvSpPr>
            <p:cNvPr id="62"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190/23/238</a:t>
              </a:r>
            </a:p>
          </p:txBody>
        </p:sp>
        <p:sp>
          <p:nvSpPr>
            <p:cNvPr id="63"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239/178/184</a:t>
              </a:r>
            </a:p>
          </p:txBody>
        </p:sp>
        <p:sp>
          <p:nvSpPr>
            <p:cNvPr id="64"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238/179/193</a:t>
              </a:r>
            </a:p>
          </p:txBody>
        </p:sp>
        <p:sp>
          <p:nvSpPr>
            <p:cNvPr id="65"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35/24/21</a:t>
              </a:r>
            </a:p>
          </p:txBody>
        </p:sp>
        <p:sp>
          <p:nvSpPr>
            <p:cNvPr id="66"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89/87/87</a:t>
              </a:r>
            </a:p>
          </p:txBody>
        </p:sp>
        <p:sp>
          <p:nvSpPr>
            <p:cNvPr id="67"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137/137/</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137</a:t>
              </a:r>
            </a:p>
          </p:txBody>
        </p:sp>
        <p:sp>
          <p:nvSpPr>
            <p:cNvPr id="68"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181/181/</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181</a:t>
              </a:r>
            </a:p>
          </p:txBody>
        </p:sp>
        <p:sp>
          <p:nvSpPr>
            <p:cNvPr id="69"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221/221/</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221</a:t>
              </a:r>
            </a:p>
          </p:txBody>
        </p:sp>
        <p:sp>
          <p:nvSpPr>
            <p:cNvPr id="70"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255/255/</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255</a:t>
              </a:r>
            </a:p>
          </p:txBody>
        </p:sp>
      </p:grpSp>
    </p:spTree>
    <p:extLst>
      <p:ext uri="{BB962C8B-B14F-4D97-AF65-F5344CB8AC3E}">
        <p14:creationId xmlns:p14="http://schemas.microsoft.com/office/powerpoint/2010/main" val="4070073675"/>
      </p:ext>
    </p:extLst>
  </p:cSld>
  <p:clrMap bg1="lt1" tx1="dk1" bg2="lt2" tx2="dk2" accent1="accent1" accent2="accent2" accent3="accent3" accent4="accent4" accent5="accent5" accent6="accent6" hlink="hlink" folHlink="folHlink"/>
  <p:sldLayoutIdLst>
    <p:sldLayoutId id="21474838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06">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196/0/84</a:t>
              </a:r>
            </a:p>
          </p:txBody>
        </p:sp>
        <p:sp>
          <p:nvSpPr>
            <p:cNvPr id="29"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方正兰亭黑简体" panose="02000000000000000000" pitchFamily="2" charset="-122"/>
                  <a:ea typeface="方正兰亭黑简体" panose="02000000000000000000" pitchFamily="2" charset="-122"/>
                </a:rPr>
                <a:t>公司辅助色</a:t>
              </a:r>
            </a:p>
          </p:txBody>
        </p:sp>
        <p:sp>
          <p:nvSpPr>
            <p:cNvPr id="30"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203/55/120</a:t>
              </a:r>
            </a:p>
          </p:txBody>
        </p:sp>
        <p:sp>
          <p:nvSpPr>
            <p:cNvPr id="31"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237/109/0</a:t>
              </a:r>
            </a:p>
          </p:txBody>
        </p:sp>
        <p:sp>
          <p:nvSpPr>
            <p:cNvPr id="32"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153/54/54</a:t>
              </a:r>
            </a:p>
          </p:txBody>
        </p:sp>
        <p:sp>
          <p:nvSpPr>
            <p:cNvPr id="33"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98/178/48</a:t>
              </a:r>
            </a:p>
          </p:txBody>
        </p:sp>
        <p:sp>
          <p:nvSpPr>
            <p:cNvPr id="34"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242/137/68</a:t>
              </a:r>
              <a:endParaRPr kumimoji="1" lang="mr-IN" altLang="zh-CN" sz="500" b="1" dirty="0">
                <a:solidFill>
                  <a:srgbClr val="FFFFFF"/>
                </a:solidFill>
                <a:latin typeface="Huawei Sans" panose="020C0503030203020204" pitchFamily="34" charset="0"/>
                <a:ea typeface="Arial" charset="0"/>
                <a:cs typeface="Arial" charset="0"/>
              </a:endParaRPr>
            </a:p>
          </p:txBody>
        </p:sp>
        <p:sp>
          <p:nvSpPr>
            <p:cNvPr id="35"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PANTONE 185C</a:t>
              </a:r>
            </a:p>
            <a:p>
              <a:pPr algn="ctr">
                <a:lnSpc>
                  <a:spcPts val="620"/>
                </a:lnSpc>
                <a:spcBef>
                  <a:spcPts val="0"/>
                </a:spcBef>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 </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199/0/11  </a:t>
              </a:r>
            </a:p>
          </p:txBody>
        </p:sp>
        <p:sp>
          <p:nvSpPr>
            <p:cNvPr id="36"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方正兰亭黑简体" panose="02000000000000000000" pitchFamily="2" charset="-122"/>
                  <a:ea typeface="方正兰亭黑简体" panose="02000000000000000000" pitchFamily="2" charset="-122"/>
                </a:rPr>
                <a:t>公司色</a:t>
              </a:r>
            </a:p>
          </p:txBody>
        </p:sp>
        <p:sp>
          <p:nvSpPr>
            <p:cNvPr id="37"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PANTONE 186C</a:t>
              </a:r>
            </a:p>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200/16/46  </a:t>
              </a:r>
            </a:p>
          </p:txBody>
        </p:sp>
        <p:sp>
          <p:nvSpPr>
            <p:cNvPr id="38"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127/0/1</a:t>
              </a:r>
            </a:p>
          </p:txBody>
        </p:sp>
        <p:sp>
          <p:nvSpPr>
            <p:cNvPr id="39"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52/200/0</a:t>
              </a:r>
            </a:p>
          </p:txBody>
        </p:sp>
        <p:sp>
          <p:nvSpPr>
            <p:cNvPr id="40"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48/181/197</a:t>
              </a:r>
            </a:p>
          </p:txBody>
        </p:sp>
        <p:sp>
          <p:nvSpPr>
            <p:cNvPr id="41"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129/193/95</a:t>
              </a:r>
            </a:p>
          </p:txBody>
        </p:sp>
        <p:sp>
          <p:nvSpPr>
            <p:cNvPr id="42"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253/211/81</a:t>
              </a:r>
            </a:p>
          </p:txBody>
        </p:sp>
        <p:sp>
          <p:nvSpPr>
            <p:cNvPr id="43"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86/196/210</a:t>
              </a:r>
            </a:p>
          </p:txBody>
        </p:sp>
        <p:sp>
          <p:nvSpPr>
            <p:cNvPr id="44"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211/57/65</a:t>
              </a:r>
            </a:p>
          </p:txBody>
        </p:sp>
        <p:sp>
          <p:nvSpPr>
            <p:cNvPr id="65"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211/56/89</a:t>
              </a:r>
            </a:p>
          </p:txBody>
        </p:sp>
        <p:sp>
          <p:nvSpPr>
            <p:cNvPr id="66"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221/128/170</a:t>
              </a:r>
            </a:p>
          </p:txBody>
        </p:sp>
        <p:sp>
          <p:nvSpPr>
            <p:cNvPr id="67"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191/128/130</a:t>
              </a:r>
            </a:p>
          </p:txBody>
        </p:sp>
        <p:sp>
          <p:nvSpPr>
            <p:cNvPr id="68"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246/183/140</a:t>
              </a:r>
              <a:endParaRPr kumimoji="1" lang="mr-IN" altLang="zh-CN" sz="500" b="1" dirty="0">
                <a:solidFill>
                  <a:srgbClr val="595757"/>
                </a:solidFill>
                <a:latin typeface="Huawei Sans" panose="020C0503030203020204" pitchFamily="34" charset="0"/>
                <a:ea typeface="Arial" charset="0"/>
                <a:cs typeface="Arial" charset="0"/>
              </a:endParaRPr>
            </a:p>
          </p:txBody>
        </p:sp>
        <p:sp>
          <p:nvSpPr>
            <p:cNvPr id="69"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176/216/156</a:t>
              </a:r>
            </a:p>
          </p:txBody>
        </p:sp>
        <p:sp>
          <p:nvSpPr>
            <p:cNvPr id="70"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253/227/181</a:t>
              </a:r>
            </a:p>
          </p:txBody>
        </p:sp>
        <p:sp>
          <p:nvSpPr>
            <p:cNvPr id="71"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148/218/226</a:t>
              </a:r>
            </a:p>
          </p:txBody>
        </p:sp>
        <p:sp>
          <p:nvSpPr>
            <p:cNvPr id="72"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226/129/137</a:t>
              </a:r>
            </a:p>
          </p:txBody>
        </p:sp>
        <p:sp>
          <p:nvSpPr>
            <p:cNvPr id="73"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226/129/152</a:t>
              </a:r>
            </a:p>
          </p:txBody>
        </p:sp>
        <p:sp>
          <p:nvSpPr>
            <p:cNvPr id="74"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235/179/204</a:t>
              </a:r>
            </a:p>
          </p:txBody>
        </p:sp>
        <p:sp>
          <p:nvSpPr>
            <p:cNvPr id="75"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216/179/179</a:t>
              </a:r>
            </a:p>
          </p:txBody>
        </p:sp>
        <p:sp>
          <p:nvSpPr>
            <p:cNvPr id="76"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250/211/187</a:t>
              </a:r>
              <a:endParaRPr kumimoji="1" lang="mr-IN" altLang="zh-CN" sz="500" b="1" dirty="0">
                <a:solidFill>
                  <a:srgbClr val="595757"/>
                </a:solidFill>
                <a:latin typeface="Huawei Sans" panose="020C0503030203020204" pitchFamily="34" charset="0"/>
                <a:ea typeface="Arial" charset="0"/>
                <a:cs typeface="Arial" charset="0"/>
              </a:endParaRPr>
            </a:p>
          </p:txBody>
        </p:sp>
        <p:sp>
          <p:nvSpPr>
            <p:cNvPr id="77"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208/232/196</a:t>
              </a:r>
            </a:p>
          </p:txBody>
        </p:sp>
        <p:sp>
          <p:nvSpPr>
            <p:cNvPr id="78"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254/238/193</a:t>
              </a:r>
            </a:p>
          </p:txBody>
        </p:sp>
        <p:sp>
          <p:nvSpPr>
            <p:cNvPr id="79"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190/23/238</a:t>
              </a:r>
            </a:p>
          </p:txBody>
        </p:sp>
        <p:sp>
          <p:nvSpPr>
            <p:cNvPr id="80"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239/178/184</a:t>
              </a:r>
            </a:p>
          </p:txBody>
        </p:sp>
        <p:sp>
          <p:nvSpPr>
            <p:cNvPr id="81"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238/179/193</a:t>
              </a:r>
            </a:p>
          </p:txBody>
        </p:sp>
        <p:sp>
          <p:nvSpPr>
            <p:cNvPr id="82"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35/24/21</a:t>
              </a:r>
            </a:p>
          </p:txBody>
        </p:sp>
        <p:sp>
          <p:nvSpPr>
            <p:cNvPr id="83"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89/87/87</a:t>
              </a:r>
            </a:p>
          </p:txBody>
        </p:sp>
        <p:sp>
          <p:nvSpPr>
            <p:cNvPr id="84"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137/137/</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137</a:t>
              </a:r>
            </a:p>
          </p:txBody>
        </p:sp>
        <p:sp>
          <p:nvSpPr>
            <p:cNvPr id="85"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181/181/</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181</a:t>
              </a:r>
            </a:p>
          </p:txBody>
        </p:sp>
        <p:sp>
          <p:nvSpPr>
            <p:cNvPr id="86"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221/221/</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221</a:t>
              </a:r>
            </a:p>
          </p:txBody>
        </p:sp>
        <p:sp>
          <p:nvSpPr>
            <p:cNvPr id="87"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255/255/</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255</a:t>
              </a:r>
            </a:p>
          </p:txBody>
        </p:sp>
      </p:grpSp>
    </p:spTree>
    <p:extLst>
      <p:ext uri="{BB962C8B-B14F-4D97-AF65-F5344CB8AC3E}">
        <p14:creationId xmlns:p14="http://schemas.microsoft.com/office/powerpoint/2010/main" val="397096552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94" r:id="rId11"/>
  </p:sldLayoutIdLst>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guide id="9" orient="horz" pos="234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457905" y="457499"/>
            <a:ext cx="11291061"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28" name="Rectangle 57"/>
          <p:cNvSpPr>
            <a:spLocks noGrp="1" noChangeArrowheads="1"/>
          </p:cNvSpPr>
          <p:nvPr>
            <p:ph type="body" idx="1"/>
          </p:nvPr>
        </p:nvSpPr>
        <p:spPr bwMode="auto">
          <a:xfrm>
            <a:off x="455613" y="1484313"/>
            <a:ext cx="1129347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196/0/84</a:t>
              </a:r>
            </a:p>
          </p:txBody>
        </p:sp>
        <p:sp>
          <p:nvSpPr>
            <p:cNvPr id="31"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方正兰亭黑简体" panose="02000000000000000000" pitchFamily="2" charset="-122"/>
                  <a:ea typeface="方正兰亭黑简体" panose="02000000000000000000" pitchFamily="2" charset="-122"/>
                </a:rPr>
                <a:t>公司辅助色</a:t>
              </a:r>
            </a:p>
          </p:txBody>
        </p:sp>
        <p:sp>
          <p:nvSpPr>
            <p:cNvPr id="32"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203/55/120</a:t>
              </a:r>
            </a:p>
          </p:txBody>
        </p:sp>
        <p:sp>
          <p:nvSpPr>
            <p:cNvPr id="33"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237/109/0</a:t>
              </a:r>
            </a:p>
          </p:txBody>
        </p:sp>
        <p:sp>
          <p:nvSpPr>
            <p:cNvPr id="34"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153/54/54</a:t>
              </a:r>
            </a:p>
          </p:txBody>
        </p:sp>
        <p:sp>
          <p:nvSpPr>
            <p:cNvPr id="35"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98/178/48</a:t>
              </a:r>
            </a:p>
          </p:txBody>
        </p:sp>
        <p:sp>
          <p:nvSpPr>
            <p:cNvPr id="36"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242/137/68</a:t>
              </a:r>
              <a:endParaRPr kumimoji="1" lang="mr-IN" altLang="zh-CN" sz="500" b="1" dirty="0">
                <a:solidFill>
                  <a:srgbClr val="FFFFFF"/>
                </a:solidFill>
                <a:latin typeface="Huawei Sans" panose="020C0503030203020204" pitchFamily="34" charset="0"/>
                <a:ea typeface="Arial" charset="0"/>
                <a:cs typeface="Arial" charset="0"/>
              </a:endParaRPr>
            </a:p>
          </p:txBody>
        </p:sp>
        <p:sp>
          <p:nvSpPr>
            <p:cNvPr id="37"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PANTONE 185C</a:t>
              </a:r>
            </a:p>
            <a:p>
              <a:pPr algn="ctr">
                <a:lnSpc>
                  <a:spcPts val="620"/>
                </a:lnSpc>
                <a:spcBef>
                  <a:spcPts val="0"/>
                </a:spcBef>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 </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199/0/11  </a:t>
              </a:r>
            </a:p>
          </p:txBody>
        </p:sp>
        <p:sp>
          <p:nvSpPr>
            <p:cNvPr id="38"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方正兰亭黑简体" panose="02000000000000000000" pitchFamily="2" charset="-122"/>
                  <a:ea typeface="方正兰亭黑简体" panose="02000000000000000000" pitchFamily="2" charset="-122"/>
                </a:rPr>
                <a:t>公司色</a:t>
              </a:r>
            </a:p>
          </p:txBody>
        </p:sp>
        <p:sp>
          <p:nvSpPr>
            <p:cNvPr id="39"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PANTONE 186C</a:t>
              </a:r>
            </a:p>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200/16/46  </a:t>
              </a:r>
            </a:p>
          </p:txBody>
        </p:sp>
        <p:sp>
          <p:nvSpPr>
            <p:cNvPr id="40"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127/0/1</a:t>
              </a:r>
            </a:p>
          </p:txBody>
        </p:sp>
        <p:sp>
          <p:nvSpPr>
            <p:cNvPr id="41"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52/200/0</a:t>
              </a:r>
            </a:p>
          </p:txBody>
        </p:sp>
        <p:sp>
          <p:nvSpPr>
            <p:cNvPr id="42"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48/181/197</a:t>
              </a:r>
            </a:p>
          </p:txBody>
        </p:sp>
        <p:sp>
          <p:nvSpPr>
            <p:cNvPr id="43"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129/193/95</a:t>
              </a:r>
            </a:p>
          </p:txBody>
        </p:sp>
        <p:sp>
          <p:nvSpPr>
            <p:cNvPr id="44"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253/211/81</a:t>
              </a:r>
            </a:p>
          </p:txBody>
        </p:sp>
        <p:sp>
          <p:nvSpPr>
            <p:cNvPr id="65"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86/196/210</a:t>
              </a:r>
            </a:p>
          </p:txBody>
        </p:sp>
        <p:sp>
          <p:nvSpPr>
            <p:cNvPr id="66"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211/57/65</a:t>
              </a:r>
            </a:p>
          </p:txBody>
        </p:sp>
        <p:sp>
          <p:nvSpPr>
            <p:cNvPr id="67"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211/56/89</a:t>
              </a:r>
            </a:p>
          </p:txBody>
        </p:sp>
        <p:sp>
          <p:nvSpPr>
            <p:cNvPr id="68"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221/128/170</a:t>
              </a:r>
            </a:p>
          </p:txBody>
        </p:sp>
        <p:sp>
          <p:nvSpPr>
            <p:cNvPr id="69"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191/128/130</a:t>
              </a:r>
            </a:p>
          </p:txBody>
        </p:sp>
        <p:sp>
          <p:nvSpPr>
            <p:cNvPr id="70"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246/183/140</a:t>
              </a:r>
              <a:endParaRPr kumimoji="1" lang="mr-IN" altLang="zh-CN" sz="500" b="1" dirty="0">
                <a:solidFill>
                  <a:srgbClr val="595757"/>
                </a:solidFill>
                <a:latin typeface="Huawei Sans" panose="020C0503030203020204" pitchFamily="34" charset="0"/>
                <a:ea typeface="Arial" charset="0"/>
                <a:cs typeface="Arial" charset="0"/>
              </a:endParaRPr>
            </a:p>
          </p:txBody>
        </p:sp>
        <p:sp>
          <p:nvSpPr>
            <p:cNvPr id="71"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176/216/156</a:t>
              </a:r>
            </a:p>
          </p:txBody>
        </p:sp>
        <p:sp>
          <p:nvSpPr>
            <p:cNvPr id="72"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253/227/181</a:t>
              </a:r>
            </a:p>
          </p:txBody>
        </p:sp>
        <p:sp>
          <p:nvSpPr>
            <p:cNvPr id="73"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148/218/226</a:t>
              </a:r>
            </a:p>
          </p:txBody>
        </p:sp>
        <p:sp>
          <p:nvSpPr>
            <p:cNvPr id="74"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226/129/137</a:t>
              </a:r>
            </a:p>
          </p:txBody>
        </p:sp>
        <p:sp>
          <p:nvSpPr>
            <p:cNvPr id="75"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226/129/152</a:t>
              </a:r>
            </a:p>
          </p:txBody>
        </p:sp>
        <p:sp>
          <p:nvSpPr>
            <p:cNvPr id="76"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235/179/204</a:t>
              </a:r>
            </a:p>
          </p:txBody>
        </p:sp>
        <p:sp>
          <p:nvSpPr>
            <p:cNvPr id="77"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216/179/179</a:t>
              </a:r>
            </a:p>
          </p:txBody>
        </p:sp>
        <p:sp>
          <p:nvSpPr>
            <p:cNvPr id="78"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250/211/187</a:t>
              </a:r>
              <a:endParaRPr kumimoji="1" lang="mr-IN" altLang="zh-CN" sz="500" b="1" dirty="0">
                <a:solidFill>
                  <a:srgbClr val="595757"/>
                </a:solidFill>
                <a:latin typeface="Huawei Sans" panose="020C0503030203020204" pitchFamily="34" charset="0"/>
                <a:ea typeface="Arial" charset="0"/>
                <a:cs typeface="Arial" charset="0"/>
              </a:endParaRPr>
            </a:p>
          </p:txBody>
        </p:sp>
        <p:sp>
          <p:nvSpPr>
            <p:cNvPr id="79"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208/232/196</a:t>
              </a:r>
            </a:p>
          </p:txBody>
        </p:sp>
        <p:sp>
          <p:nvSpPr>
            <p:cNvPr id="80"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254/238/193</a:t>
              </a:r>
            </a:p>
          </p:txBody>
        </p:sp>
        <p:sp>
          <p:nvSpPr>
            <p:cNvPr id="81"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190/23/238</a:t>
              </a:r>
            </a:p>
          </p:txBody>
        </p:sp>
        <p:sp>
          <p:nvSpPr>
            <p:cNvPr id="82"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239/178/184</a:t>
              </a:r>
            </a:p>
          </p:txBody>
        </p:sp>
        <p:sp>
          <p:nvSpPr>
            <p:cNvPr id="83"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238/179/193</a:t>
              </a:r>
            </a:p>
          </p:txBody>
        </p:sp>
        <p:sp>
          <p:nvSpPr>
            <p:cNvPr id="84"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35/24/21</a:t>
              </a:r>
            </a:p>
          </p:txBody>
        </p:sp>
        <p:sp>
          <p:nvSpPr>
            <p:cNvPr id="85"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89/87/87</a:t>
              </a:r>
            </a:p>
          </p:txBody>
        </p:sp>
        <p:sp>
          <p:nvSpPr>
            <p:cNvPr id="86"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137/137/</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137</a:t>
              </a:r>
            </a:p>
          </p:txBody>
        </p:sp>
        <p:sp>
          <p:nvSpPr>
            <p:cNvPr id="87"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181/181/</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181</a:t>
              </a:r>
            </a:p>
          </p:txBody>
        </p:sp>
        <p:sp>
          <p:nvSpPr>
            <p:cNvPr id="88"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221/221/</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221</a:t>
              </a:r>
            </a:p>
          </p:txBody>
        </p:sp>
        <p:sp>
          <p:nvSpPr>
            <p:cNvPr id="89"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255/255/</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255</a:t>
              </a:r>
            </a:p>
          </p:txBody>
        </p:sp>
      </p:grpSp>
    </p:spTree>
    <p:extLst>
      <p:ext uri="{BB962C8B-B14F-4D97-AF65-F5344CB8AC3E}">
        <p14:creationId xmlns:p14="http://schemas.microsoft.com/office/powerpoint/2010/main" val="3855767675"/>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Lst>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3" orient="horz" pos="2341">
          <p15:clr>
            <a:srgbClr val="F26B43"/>
          </p15:clr>
        </p15:guide>
        <p15:guide id="4" orient="horz" pos="3906">
          <p15:clr>
            <a:srgbClr val="F26B43"/>
          </p15:clr>
        </p15:guide>
        <p15:guide id="5" orient="horz" pos="935">
          <p15:clr>
            <a:srgbClr val="F26B43"/>
          </p15:clr>
        </p15:guide>
        <p15:guide id="6" pos="3840">
          <p15:clr>
            <a:srgbClr val="F26B43"/>
          </p15:clr>
        </p15:guide>
        <p15:guide id="7" orient="horz" pos="278">
          <p15:clr>
            <a:srgbClr val="F26B43"/>
          </p15:clr>
        </p15:guide>
        <p15:guide id="8" orient="horz" pos="91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a:solidFill>
                  <a:srgbClr val="1D1D1B"/>
                </a:solidFill>
                <a:latin typeface="+mj-lt"/>
              </a:rPr>
              <a:t>Copyright©2022 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br>
              <a:rPr kumimoji="1" lang="en-US" altLang="zh-CN" sz="779" dirty="0">
                <a:solidFill>
                  <a:srgbClr val="1D1D1B"/>
                </a:solidFill>
                <a:latin typeface="+mn-lt"/>
              </a:rPr>
            </a:b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3019321380"/>
      </p:ext>
    </p:extLst>
  </p:cSld>
  <p:clrMap bg1="lt1" tx1="dk1" bg2="lt2" tx2="dk2" accent1="accent1" accent2="accent2" accent3="accent3" accent4="accent4" accent5="accent5" accent6="accent6" hlink="hlink" folHlink="folHlink"/>
  <p:sldLayoutIdLst>
    <p:sldLayoutId id="2147483892" r:id="rId1"/>
  </p:sldLayoutIdLst>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61">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doc.hcs.huawei.com/solution-cqs-gw/#/cqs"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 name="文本占位符 49"/>
          <p:cNvSpPr>
            <a:spLocks noGrp="1"/>
          </p:cNvSpPr>
          <p:nvPr>
            <p:ph type="body" sz="quarter" idx="17"/>
          </p:nvPr>
        </p:nvSpPr>
        <p:spPr/>
        <p:txBody>
          <a:bodyPr/>
          <a:lstStyle/>
          <a:p>
            <a:endParaRPr lang="zh-CN" altLang="en-US" dirty="0"/>
          </a:p>
        </p:txBody>
      </p:sp>
      <p:sp>
        <p:nvSpPr>
          <p:cNvPr id="51" name="文本占位符 50"/>
          <p:cNvSpPr>
            <a:spLocks noGrp="1"/>
          </p:cNvSpPr>
          <p:nvPr>
            <p:ph type="body" sz="quarter" idx="18"/>
          </p:nvPr>
        </p:nvSpPr>
        <p:spPr/>
        <p:txBody>
          <a:bodyPr/>
          <a:lstStyle/>
          <a:p>
            <a:r>
              <a:rPr lang="zh-CN" altLang="en-US" dirty="0"/>
              <a:t>华为云</a:t>
            </a:r>
            <a:r>
              <a:rPr lang="en-US" altLang="zh-CN" dirty="0"/>
              <a:t>Stack</a:t>
            </a:r>
            <a:endParaRPr lang="zh-CN" altLang="en-US" dirty="0"/>
          </a:p>
        </p:txBody>
      </p:sp>
      <p:sp>
        <p:nvSpPr>
          <p:cNvPr id="52" name="文本占位符 51"/>
          <p:cNvSpPr>
            <a:spLocks noGrp="1"/>
          </p:cNvSpPr>
          <p:nvPr>
            <p:ph type="body" sz="quarter" idx="19"/>
          </p:nvPr>
        </p:nvSpPr>
        <p:spPr/>
        <p:txBody>
          <a:bodyPr/>
          <a:lstStyle/>
          <a:p>
            <a:r>
              <a:rPr lang="en-US" altLang="zh-CN" dirty="0"/>
              <a:t>8.1.1</a:t>
            </a:r>
            <a:endParaRPr lang="zh-CN" altLang="en-US" dirty="0"/>
          </a:p>
        </p:txBody>
      </p:sp>
      <p:sp>
        <p:nvSpPr>
          <p:cNvPr id="53" name="文本占位符 52"/>
          <p:cNvSpPr>
            <a:spLocks noGrp="1"/>
          </p:cNvSpPr>
          <p:nvPr>
            <p:ph type="body" sz="quarter" idx="20"/>
          </p:nvPr>
        </p:nvSpPr>
        <p:spPr/>
        <p:txBody>
          <a:bodyPr/>
          <a:lstStyle/>
          <a:p>
            <a:r>
              <a:rPr lang="en-US" altLang="zh-CN" dirty="0"/>
              <a:t>V3.0</a:t>
            </a:r>
            <a:endParaRPr lang="zh-CN" altLang="en-US" dirty="0"/>
          </a:p>
        </p:txBody>
      </p:sp>
      <p:sp>
        <p:nvSpPr>
          <p:cNvPr id="46" name="文本占位符 45"/>
          <p:cNvSpPr>
            <a:spLocks noGrp="1"/>
          </p:cNvSpPr>
          <p:nvPr>
            <p:ph type="body" sz="quarter" idx="13"/>
          </p:nvPr>
        </p:nvSpPr>
        <p:spPr/>
        <p:txBody>
          <a:bodyPr/>
          <a:lstStyle/>
          <a:p>
            <a:r>
              <a:rPr lang="zh-CN" altLang="en-US" dirty="0"/>
              <a:t>费辉</a:t>
            </a:r>
            <a:r>
              <a:rPr lang="en-US" altLang="zh-CN" dirty="0"/>
              <a:t>/wx533783</a:t>
            </a:r>
            <a:endParaRPr lang="zh-CN" altLang="en-US" dirty="0"/>
          </a:p>
        </p:txBody>
      </p:sp>
      <p:sp>
        <p:nvSpPr>
          <p:cNvPr id="47" name="文本占位符 46"/>
          <p:cNvSpPr>
            <a:spLocks noGrp="1"/>
          </p:cNvSpPr>
          <p:nvPr>
            <p:ph type="body" sz="quarter" idx="14"/>
          </p:nvPr>
        </p:nvSpPr>
        <p:spPr/>
        <p:txBody>
          <a:bodyPr/>
          <a:lstStyle/>
          <a:p>
            <a:r>
              <a:rPr lang="en-US" altLang="zh-CN" dirty="0"/>
              <a:t>2022.5.1</a:t>
            </a:r>
            <a:endParaRPr lang="zh-CN" altLang="en-US" dirty="0"/>
          </a:p>
        </p:txBody>
      </p:sp>
      <p:sp>
        <p:nvSpPr>
          <p:cNvPr id="48" name="文本占位符 47"/>
          <p:cNvSpPr>
            <a:spLocks noGrp="1"/>
          </p:cNvSpPr>
          <p:nvPr>
            <p:ph type="body" sz="quarter" idx="15"/>
          </p:nvPr>
        </p:nvSpPr>
        <p:spPr/>
        <p:txBody>
          <a:bodyPr/>
          <a:lstStyle/>
          <a:p>
            <a:r>
              <a:rPr lang="zh-CN" altLang="en-US" dirty="0"/>
              <a:t>马斯盛</a:t>
            </a:r>
            <a:r>
              <a:rPr lang="en-US" altLang="zh-CN" dirty="0"/>
              <a:t>/00490950</a:t>
            </a:r>
            <a:endParaRPr lang="zh-CN" altLang="en-US" dirty="0"/>
          </a:p>
        </p:txBody>
      </p:sp>
      <p:sp>
        <p:nvSpPr>
          <p:cNvPr id="49" name="文本占位符 48"/>
          <p:cNvSpPr>
            <a:spLocks noGrp="1"/>
          </p:cNvSpPr>
          <p:nvPr>
            <p:ph type="body" sz="quarter" idx="16"/>
          </p:nvPr>
        </p:nvSpPr>
        <p:spPr/>
        <p:txBody>
          <a:bodyPr/>
          <a:lstStyle/>
          <a:p>
            <a:endParaRPr lang="zh-CN" altLang="en-US"/>
          </a:p>
        </p:txBody>
      </p:sp>
      <p:sp>
        <p:nvSpPr>
          <p:cNvPr id="54" name="文本占位符 53"/>
          <p:cNvSpPr>
            <a:spLocks noGrp="1"/>
          </p:cNvSpPr>
          <p:nvPr>
            <p:ph type="body" sz="quarter" idx="21"/>
          </p:nvPr>
        </p:nvSpPr>
        <p:spPr/>
        <p:txBody>
          <a:bodyPr/>
          <a:lstStyle/>
          <a:p>
            <a:endParaRPr lang="zh-CN" altLang="en-US"/>
          </a:p>
        </p:txBody>
      </p:sp>
      <p:sp>
        <p:nvSpPr>
          <p:cNvPr id="55" name="文本占位符 54"/>
          <p:cNvSpPr>
            <a:spLocks noGrp="1"/>
          </p:cNvSpPr>
          <p:nvPr>
            <p:ph type="body" sz="quarter" idx="22"/>
          </p:nvPr>
        </p:nvSpPr>
        <p:spPr/>
        <p:txBody>
          <a:bodyPr/>
          <a:lstStyle/>
          <a:p>
            <a:endParaRPr lang="zh-CN" altLang="en-US"/>
          </a:p>
        </p:txBody>
      </p:sp>
      <p:sp>
        <p:nvSpPr>
          <p:cNvPr id="56" name="文本占位符 55"/>
          <p:cNvSpPr>
            <a:spLocks noGrp="1"/>
          </p:cNvSpPr>
          <p:nvPr>
            <p:ph type="body" sz="quarter" idx="23"/>
          </p:nvPr>
        </p:nvSpPr>
        <p:spPr/>
        <p:txBody>
          <a:bodyPr/>
          <a:lstStyle/>
          <a:p>
            <a:endParaRPr lang="zh-CN" altLang="en-US"/>
          </a:p>
        </p:txBody>
      </p:sp>
      <p:sp>
        <p:nvSpPr>
          <p:cNvPr id="57" name="文本占位符 56"/>
          <p:cNvSpPr>
            <a:spLocks noGrp="1"/>
          </p:cNvSpPr>
          <p:nvPr>
            <p:ph type="body" sz="quarter" idx="24"/>
          </p:nvPr>
        </p:nvSpPr>
        <p:spPr/>
        <p:txBody>
          <a:bodyPr/>
          <a:lstStyle/>
          <a:p>
            <a:endParaRPr lang="zh-CN" altLang="en-US"/>
          </a:p>
        </p:txBody>
      </p:sp>
      <p:sp>
        <p:nvSpPr>
          <p:cNvPr id="58" name="文本占位符 57"/>
          <p:cNvSpPr>
            <a:spLocks noGrp="1"/>
          </p:cNvSpPr>
          <p:nvPr>
            <p:ph type="body" sz="quarter" idx="25"/>
          </p:nvPr>
        </p:nvSpPr>
        <p:spPr/>
        <p:txBody>
          <a:bodyPr/>
          <a:lstStyle/>
          <a:p>
            <a:endParaRPr lang="zh-CN" altLang="en-US"/>
          </a:p>
        </p:txBody>
      </p:sp>
      <p:sp>
        <p:nvSpPr>
          <p:cNvPr id="59" name="文本占位符 58"/>
          <p:cNvSpPr>
            <a:spLocks noGrp="1"/>
          </p:cNvSpPr>
          <p:nvPr>
            <p:ph type="body" sz="quarter" idx="26"/>
          </p:nvPr>
        </p:nvSpPr>
        <p:spPr/>
        <p:txBody>
          <a:bodyPr/>
          <a:lstStyle/>
          <a:p>
            <a:endParaRPr lang="zh-CN" altLang="en-US" dirty="0"/>
          </a:p>
        </p:txBody>
      </p:sp>
      <p:sp>
        <p:nvSpPr>
          <p:cNvPr id="60" name="文本占位符 59"/>
          <p:cNvSpPr>
            <a:spLocks noGrp="1"/>
          </p:cNvSpPr>
          <p:nvPr>
            <p:ph type="body" sz="quarter" idx="27"/>
          </p:nvPr>
        </p:nvSpPr>
        <p:spPr/>
        <p:txBody>
          <a:bodyPr/>
          <a:lstStyle/>
          <a:p>
            <a:endParaRPr lang="zh-CN" altLang="en-US"/>
          </a:p>
        </p:txBody>
      </p:sp>
      <p:sp>
        <p:nvSpPr>
          <p:cNvPr id="61" name="文本占位符 60"/>
          <p:cNvSpPr>
            <a:spLocks noGrp="1"/>
          </p:cNvSpPr>
          <p:nvPr>
            <p:ph type="body" sz="quarter" idx="28"/>
          </p:nvPr>
        </p:nvSpPr>
        <p:spPr/>
        <p:txBody>
          <a:bodyPr/>
          <a:lstStyle/>
          <a:p>
            <a:endParaRPr lang="zh-CN" altLang="en-US"/>
          </a:p>
        </p:txBody>
      </p:sp>
      <p:sp>
        <p:nvSpPr>
          <p:cNvPr id="62" name="文本占位符 61"/>
          <p:cNvSpPr>
            <a:spLocks noGrp="1"/>
          </p:cNvSpPr>
          <p:nvPr>
            <p:ph type="body" sz="quarter" idx="29"/>
          </p:nvPr>
        </p:nvSpPr>
        <p:spPr/>
        <p:txBody>
          <a:bodyPr/>
          <a:lstStyle/>
          <a:p>
            <a:endParaRPr lang="zh-CN" altLang="en-US"/>
          </a:p>
        </p:txBody>
      </p:sp>
      <p:sp>
        <p:nvSpPr>
          <p:cNvPr id="63" name="文本占位符 62"/>
          <p:cNvSpPr>
            <a:spLocks noGrp="1"/>
          </p:cNvSpPr>
          <p:nvPr>
            <p:ph type="body" sz="quarter" idx="30"/>
          </p:nvPr>
        </p:nvSpPr>
        <p:spPr/>
        <p:txBody>
          <a:bodyPr/>
          <a:lstStyle/>
          <a:p>
            <a:endParaRPr lang="zh-CN" altLang="en-US" dirty="0"/>
          </a:p>
        </p:txBody>
      </p:sp>
      <p:sp>
        <p:nvSpPr>
          <p:cNvPr id="64" name="文本占位符 63"/>
          <p:cNvSpPr>
            <a:spLocks noGrp="1"/>
          </p:cNvSpPr>
          <p:nvPr>
            <p:ph type="body" sz="quarter" idx="31"/>
          </p:nvPr>
        </p:nvSpPr>
        <p:spPr/>
        <p:txBody>
          <a:bodyPr/>
          <a:lstStyle/>
          <a:p>
            <a:endParaRPr lang="zh-CN" altLang="en-US"/>
          </a:p>
        </p:txBody>
      </p:sp>
      <p:sp>
        <p:nvSpPr>
          <p:cNvPr id="65" name="文本占位符 64"/>
          <p:cNvSpPr>
            <a:spLocks noGrp="1"/>
          </p:cNvSpPr>
          <p:nvPr>
            <p:ph type="body" sz="quarter" idx="32"/>
          </p:nvPr>
        </p:nvSpPr>
        <p:spPr/>
        <p:txBody>
          <a:bodyPr/>
          <a:lstStyle/>
          <a:p>
            <a:endParaRPr lang="zh-CN" altLang="en-US"/>
          </a:p>
        </p:txBody>
      </p:sp>
    </p:spTree>
    <p:extLst>
      <p:ext uri="{BB962C8B-B14F-4D97-AF65-F5344CB8AC3E}">
        <p14:creationId xmlns:p14="http://schemas.microsoft.com/office/powerpoint/2010/main" val="114970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版本升级工具链介绍</a:t>
            </a:r>
          </a:p>
        </p:txBody>
      </p:sp>
      <p:sp>
        <p:nvSpPr>
          <p:cNvPr id="3" name="副标题 2"/>
          <p:cNvSpPr txBox="1">
            <a:spLocks/>
          </p:cNvSpPr>
          <p:nvPr/>
        </p:nvSpPr>
        <p:spPr>
          <a:xfrm>
            <a:off x="587940" y="1558213"/>
            <a:ext cx="3455121" cy="907230"/>
          </a:xfrm>
          <a:prstGeom prst="rect">
            <a:avLst/>
          </a:prstGeom>
          <a:solidFill>
            <a:schemeClr val="accent3">
              <a:lumMod val="60000"/>
              <a:lumOff val="40000"/>
            </a:schemeClr>
          </a:solidFill>
        </p:spPr>
        <p:txBody>
          <a:bodyPr vert="horz" lIns="162486" tIns="81243" rIns="162486" bIns="81243" rtlCol="0" anchor="ctr">
            <a:no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tx1">
                    <a:lumMod val="65000"/>
                    <a:lumOff val="35000"/>
                  </a:schemeClr>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pPr algn="ctr"/>
            <a:r>
              <a:rPr lang="zh-CN" altLang="en-US" sz="1599" b="1" dirty="0">
                <a:solidFill>
                  <a:srgbClr val="0000FF"/>
                </a:solidFill>
              </a:rPr>
              <a:t>升级前信息收集</a:t>
            </a:r>
            <a:r>
              <a:rPr lang="en-US" altLang="zh-CN" sz="1599" b="1" dirty="0">
                <a:solidFill>
                  <a:srgbClr val="0000FF"/>
                </a:solidFill>
              </a:rPr>
              <a:t>         </a:t>
            </a:r>
            <a:r>
              <a:rPr lang="zh-CN" altLang="en-US" sz="1599" b="1" dirty="0">
                <a:solidFill>
                  <a:srgbClr val="0000FF"/>
                </a:solidFill>
              </a:rPr>
              <a:t>（</a:t>
            </a:r>
            <a:r>
              <a:rPr lang="en-US" altLang="zh-CN" sz="1599" b="1" dirty="0">
                <a:solidFill>
                  <a:srgbClr val="0000FF"/>
                </a:solidFill>
              </a:rPr>
              <a:t>ManageOne</a:t>
            </a:r>
            <a:r>
              <a:rPr lang="zh-CN" altLang="en-US" sz="1599" b="1" dirty="0">
                <a:solidFill>
                  <a:srgbClr val="0000FF"/>
                </a:solidFill>
              </a:rPr>
              <a:t>，自动）</a:t>
            </a:r>
            <a:endParaRPr lang="en-US" altLang="zh-CN" sz="1599" b="1" dirty="0">
              <a:solidFill>
                <a:srgbClr val="0000FF"/>
              </a:solidFill>
            </a:endParaRPr>
          </a:p>
          <a:p>
            <a:pPr algn="ctr"/>
            <a:r>
              <a:rPr lang="zh-CN" altLang="en-US" sz="1599" b="1" dirty="0">
                <a:solidFill>
                  <a:srgbClr val="C7000B"/>
                </a:solidFill>
              </a:rPr>
              <a:t>客户现场</a:t>
            </a:r>
          </a:p>
        </p:txBody>
      </p:sp>
      <p:sp>
        <p:nvSpPr>
          <p:cNvPr id="4" name="右箭头 3"/>
          <p:cNvSpPr/>
          <p:nvPr/>
        </p:nvSpPr>
        <p:spPr>
          <a:xfrm>
            <a:off x="4108135" y="3468662"/>
            <a:ext cx="534422" cy="520376"/>
          </a:xfrm>
          <a:prstGeom prst="rightArrow">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517" fontAlgn="t">
              <a:spcBef>
                <a:spcPct val="0"/>
              </a:spcBef>
              <a:spcAft>
                <a:spcPct val="0"/>
              </a:spcAft>
            </a:pPr>
            <a:endParaRPr lang="zh-CN" altLang="en-US" sz="3198">
              <a:solidFill>
                <a:prstClr val="white"/>
              </a:solidFill>
            </a:endParaRPr>
          </a:p>
        </p:txBody>
      </p:sp>
      <p:sp>
        <p:nvSpPr>
          <p:cNvPr id="5" name="副标题 2"/>
          <p:cNvSpPr txBox="1">
            <a:spLocks/>
          </p:cNvSpPr>
          <p:nvPr/>
        </p:nvSpPr>
        <p:spPr>
          <a:xfrm>
            <a:off x="5072959" y="1317930"/>
            <a:ext cx="1343275" cy="435450"/>
          </a:xfrm>
          <a:prstGeom prst="rect">
            <a:avLst/>
          </a:prstGeom>
          <a:solidFill>
            <a:schemeClr val="accent3">
              <a:lumMod val="60000"/>
              <a:lumOff val="40000"/>
            </a:schemeClr>
          </a:solidFill>
        </p:spPr>
        <p:txBody>
          <a:bodyPr vert="horz" lIns="162486" tIns="81243" rIns="162486" bIns="81243" rtlCol="0" anchor="ctr">
            <a:noAutofit/>
          </a:bodyPr>
          <a:lstStyle>
            <a:defPPr>
              <a:defRPr lang="zh-CN"/>
            </a:defPPr>
            <a:lvl1pPr marR="0" indent="0" defTabSz="1219444" fontAlgn="auto">
              <a:lnSpc>
                <a:spcPct val="100000"/>
              </a:lnSpc>
              <a:spcBef>
                <a:spcPct val="20000"/>
              </a:spcBef>
              <a:spcAft>
                <a:spcPts val="0"/>
              </a:spcAft>
              <a:buClrTx/>
              <a:buSzTx/>
              <a:buFont typeface="Arial" pitchFamily="34" charset="0"/>
              <a:buNone/>
              <a:tabLst/>
              <a:defRPr sz="1400" b="1" baseline="0">
                <a:solidFill>
                  <a:srgbClr val="0000FF"/>
                </a:solidFill>
              </a:defRPr>
            </a:lvl1pPr>
            <a:lvl2pPr marL="609722" indent="0" algn="ctr" defTabSz="1219444">
              <a:spcBef>
                <a:spcPct val="20000"/>
              </a:spcBef>
              <a:buFont typeface="Arial" pitchFamily="34" charset="0"/>
              <a:buNone/>
              <a:defRPr sz="3700">
                <a:solidFill>
                  <a:schemeClr val="tx1">
                    <a:tint val="75000"/>
                  </a:schemeClr>
                </a:solidFill>
              </a:defRPr>
            </a:lvl2pPr>
            <a:lvl3pPr marL="1219444" indent="0" algn="ctr" defTabSz="1219444">
              <a:spcBef>
                <a:spcPct val="20000"/>
              </a:spcBef>
              <a:buFont typeface="Arial" pitchFamily="34" charset="0"/>
              <a:buNone/>
              <a:defRPr sz="3200">
                <a:solidFill>
                  <a:schemeClr val="tx1">
                    <a:tint val="75000"/>
                  </a:schemeClr>
                </a:solidFill>
              </a:defRPr>
            </a:lvl3pPr>
            <a:lvl4pPr marL="1829166" indent="0" algn="ctr" defTabSz="1219444">
              <a:spcBef>
                <a:spcPct val="20000"/>
              </a:spcBef>
              <a:buFont typeface="Arial" pitchFamily="34" charset="0"/>
              <a:buNone/>
              <a:defRPr sz="2700">
                <a:solidFill>
                  <a:schemeClr val="tx1">
                    <a:tint val="75000"/>
                  </a:schemeClr>
                </a:solidFill>
              </a:defRPr>
            </a:lvl4pPr>
            <a:lvl5pPr marL="2438888" indent="0" algn="ctr" defTabSz="1219444">
              <a:spcBef>
                <a:spcPct val="20000"/>
              </a:spcBef>
              <a:buFont typeface="Arial" pitchFamily="34" charset="0"/>
              <a:buNone/>
              <a:defRPr sz="2700">
                <a:solidFill>
                  <a:schemeClr val="tx1">
                    <a:tint val="75000"/>
                  </a:schemeClr>
                </a:solidFill>
              </a:defRPr>
            </a:lvl5pPr>
            <a:lvl6pPr marL="3048610" indent="0" algn="ctr" defTabSz="1219444">
              <a:spcBef>
                <a:spcPct val="20000"/>
              </a:spcBef>
              <a:buFont typeface="Arial" pitchFamily="34" charset="0"/>
              <a:buNone/>
              <a:defRPr sz="2700">
                <a:solidFill>
                  <a:schemeClr val="tx1">
                    <a:tint val="75000"/>
                  </a:schemeClr>
                </a:solidFill>
              </a:defRPr>
            </a:lvl6pPr>
            <a:lvl7pPr marL="3658332" indent="0" algn="ctr" defTabSz="1219444">
              <a:spcBef>
                <a:spcPct val="20000"/>
              </a:spcBef>
              <a:buFont typeface="Arial" pitchFamily="34" charset="0"/>
              <a:buNone/>
              <a:defRPr sz="2700">
                <a:solidFill>
                  <a:schemeClr val="tx1">
                    <a:tint val="75000"/>
                  </a:schemeClr>
                </a:solidFill>
              </a:defRPr>
            </a:lvl7pPr>
            <a:lvl8pPr marL="4268053" indent="0" algn="ctr" defTabSz="1219444">
              <a:spcBef>
                <a:spcPct val="20000"/>
              </a:spcBef>
              <a:buFont typeface="Arial" pitchFamily="34" charset="0"/>
              <a:buNone/>
              <a:defRPr sz="2700">
                <a:solidFill>
                  <a:schemeClr val="tx1">
                    <a:tint val="75000"/>
                  </a:schemeClr>
                </a:solidFill>
              </a:defRPr>
            </a:lvl8pPr>
            <a:lvl9pPr marL="4877775" indent="0" algn="ctr" defTabSz="1219444">
              <a:spcBef>
                <a:spcPct val="20000"/>
              </a:spcBef>
              <a:buFont typeface="Arial" pitchFamily="34" charset="0"/>
              <a:buNone/>
              <a:defRPr sz="2700">
                <a:solidFill>
                  <a:schemeClr val="tx1">
                    <a:tint val="75000"/>
                  </a:schemeClr>
                </a:solidFill>
              </a:defRPr>
            </a:lvl9pPr>
          </a:lstStyle>
          <a:p>
            <a:r>
              <a:rPr lang="zh-CN" altLang="en-US" sz="1866" dirty="0"/>
              <a:t>启动升级</a:t>
            </a:r>
          </a:p>
        </p:txBody>
      </p:sp>
      <p:sp>
        <p:nvSpPr>
          <p:cNvPr id="8" name="副标题 2"/>
          <p:cNvSpPr txBox="1">
            <a:spLocks/>
          </p:cNvSpPr>
          <p:nvPr/>
        </p:nvSpPr>
        <p:spPr>
          <a:xfrm>
            <a:off x="10127613" y="1360285"/>
            <a:ext cx="1343275" cy="435450"/>
          </a:xfrm>
          <a:prstGeom prst="rect">
            <a:avLst/>
          </a:prstGeom>
          <a:solidFill>
            <a:schemeClr val="accent3">
              <a:lumMod val="60000"/>
              <a:lumOff val="40000"/>
            </a:schemeClr>
          </a:solidFill>
        </p:spPr>
        <p:txBody>
          <a:bodyPr vert="horz" lIns="162486" tIns="81243" rIns="162486" bIns="81243" rtlCol="0" anchor="ctr">
            <a:no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tx1">
                    <a:lumMod val="65000"/>
                    <a:lumOff val="35000"/>
                  </a:schemeClr>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zh-CN" altLang="en-US" sz="1866" b="1">
                <a:solidFill>
                  <a:srgbClr val="0000FF"/>
                </a:solidFill>
              </a:rPr>
              <a:t>升级完成</a:t>
            </a:r>
          </a:p>
        </p:txBody>
      </p:sp>
      <p:sp>
        <p:nvSpPr>
          <p:cNvPr id="10" name="副标题 2"/>
          <p:cNvSpPr txBox="1">
            <a:spLocks/>
          </p:cNvSpPr>
          <p:nvPr/>
        </p:nvSpPr>
        <p:spPr>
          <a:xfrm>
            <a:off x="10232402" y="3055400"/>
            <a:ext cx="1323555" cy="435450"/>
          </a:xfrm>
          <a:prstGeom prst="rect">
            <a:avLst/>
          </a:prstGeom>
          <a:noFill/>
        </p:spPr>
        <p:txBody>
          <a:bodyPr vert="horz" lIns="162486" tIns="81243" rIns="162486" bIns="81243" rtlCol="0" anchor="ctr">
            <a:no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tx1">
                    <a:lumMod val="65000"/>
                    <a:lumOff val="35000"/>
                  </a:schemeClr>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zh-CN" altLang="en-US" sz="1866" b="1">
                <a:solidFill>
                  <a:srgbClr val="0000FF"/>
                </a:solidFill>
              </a:rPr>
              <a:t>升级报告</a:t>
            </a:r>
          </a:p>
        </p:txBody>
      </p:sp>
      <p:sp>
        <p:nvSpPr>
          <p:cNvPr id="12" name="副标题 2"/>
          <p:cNvSpPr txBox="1">
            <a:spLocks/>
          </p:cNvSpPr>
          <p:nvPr/>
        </p:nvSpPr>
        <p:spPr>
          <a:xfrm>
            <a:off x="5107232" y="3451254"/>
            <a:ext cx="2302753" cy="435450"/>
          </a:xfrm>
          <a:prstGeom prst="rect">
            <a:avLst/>
          </a:prstGeom>
          <a:noFill/>
        </p:spPr>
        <p:txBody>
          <a:bodyPr vert="horz" lIns="162486" tIns="81243" rIns="162486" bIns="81243" rtlCol="0" anchor="ctr">
            <a:no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tx1">
                    <a:lumMod val="65000"/>
                    <a:lumOff val="35000"/>
                  </a:schemeClr>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zh-CN" altLang="en-US" sz="1866" b="1">
                <a:solidFill>
                  <a:prstClr val="black"/>
                </a:solidFill>
              </a:rPr>
              <a:t>升级预处理自动化</a:t>
            </a:r>
          </a:p>
        </p:txBody>
      </p:sp>
      <p:sp>
        <p:nvSpPr>
          <p:cNvPr id="13" name="副标题 2"/>
          <p:cNvSpPr txBox="1">
            <a:spLocks/>
          </p:cNvSpPr>
          <p:nvPr/>
        </p:nvSpPr>
        <p:spPr>
          <a:xfrm>
            <a:off x="5058424" y="4047479"/>
            <a:ext cx="2509505" cy="946513"/>
          </a:xfrm>
          <a:prstGeom prst="rect">
            <a:avLst/>
          </a:prstGeom>
          <a:noFill/>
        </p:spPr>
        <p:txBody>
          <a:bodyPr vert="horz" lIns="162486" tIns="81243" rIns="162486" bIns="81243" rtlCol="0" anchor="ctr">
            <a:no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tx1">
                    <a:lumMod val="65000"/>
                    <a:lumOff val="35000"/>
                  </a:schemeClr>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en-US" altLang="zh-CN" sz="1332" dirty="0">
                <a:solidFill>
                  <a:prstClr val="black"/>
                </a:solidFill>
              </a:rPr>
              <a:t>1、</a:t>
            </a:r>
            <a:r>
              <a:rPr lang="zh-CN" altLang="en-US" sz="1332" dirty="0">
                <a:solidFill>
                  <a:prstClr val="black"/>
                </a:solidFill>
              </a:rPr>
              <a:t>数据备份（自动）</a:t>
            </a:r>
            <a:endParaRPr lang="en-US" altLang="zh-CN" sz="1332" dirty="0">
              <a:solidFill>
                <a:prstClr val="black"/>
              </a:solidFill>
            </a:endParaRPr>
          </a:p>
          <a:p>
            <a:r>
              <a:rPr lang="en-US" altLang="zh-CN" sz="1332" dirty="0">
                <a:solidFill>
                  <a:prstClr val="black"/>
                </a:solidFill>
              </a:rPr>
              <a:t>2、</a:t>
            </a:r>
            <a:r>
              <a:rPr lang="zh-CN" altLang="en-US" sz="1332" dirty="0">
                <a:solidFill>
                  <a:prstClr val="black"/>
                </a:solidFill>
              </a:rPr>
              <a:t>升级前检查（自动）</a:t>
            </a:r>
            <a:endParaRPr lang="en-US" altLang="zh-CN" sz="1332" dirty="0">
              <a:solidFill>
                <a:prstClr val="black"/>
              </a:solidFill>
            </a:endParaRPr>
          </a:p>
          <a:p>
            <a:r>
              <a:rPr lang="en-US" altLang="zh-CN" sz="1332" dirty="0">
                <a:solidFill>
                  <a:prstClr val="black"/>
                </a:solidFill>
              </a:rPr>
              <a:t>3、风险项整改</a:t>
            </a:r>
            <a:r>
              <a:rPr lang="zh-CN" altLang="en-US" sz="1332" dirty="0">
                <a:solidFill>
                  <a:prstClr val="black"/>
                </a:solidFill>
              </a:rPr>
              <a:t>（</a:t>
            </a:r>
            <a:r>
              <a:rPr lang="zh-CN" altLang="en-US" sz="1332" dirty="0">
                <a:solidFill>
                  <a:srgbClr val="C7000B"/>
                </a:solidFill>
              </a:rPr>
              <a:t>手动</a:t>
            </a:r>
            <a:r>
              <a:rPr lang="zh-CN" altLang="en-US" sz="1332" dirty="0">
                <a:solidFill>
                  <a:prstClr val="black"/>
                </a:solidFill>
              </a:rPr>
              <a:t>）</a:t>
            </a:r>
            <a:endParaRPr lang="en-US" altLang="zh-CN" sz="1332" dirty="0">
              <a:solidFill>
                <a:prstClr val="black"/>
              </a:solidFill>
            </a:endParaRPr>
          </a:p>
          <a:p>
            <a:r>
              <a:rPr lang="en-US" altLang="zh-CN" sz="1332" dirty="0">
                <a:solidFill>
                  <a:prstClr val="black"/>
                </a:solidFill>
              </a:rPr>
              <a:t>4</a:t>
            </a:r>
            <a:r>
              <a:rPr lang="zh-CN" altLang="en-US" sz="1332" dirty="0">
                <a:solidFill>
                  <a:prstClr val="black"/>
                </a:solidFill>
              </a:rPr>
              <a:t>、告警分析与处理（</a:t>
            </a:r>
            <a:r>
              <a:rPr lang="zh-CN" altLang="en-US" sz="1332" dirty="0">
                <a:solidFill>
                  <a:srgbClr val="C7000B"/>
                </a:solidFill>
              </a:rPr>
              <a:t>手动</a:t>
            </a:r>
            <a:r>
              <a:rPr lang="zh-CN" altLang="en-US" sz="1332" dirty="0">
                <a:solidFill>
                  <a:prstClr val="black"/>
                </a:solidFill>
              </a:rPr>
              <a:t>）</a:t>
            </a:r>
            <a:endParaRPr lang="en-US" altLang="zh-CN" sz="1332" dirty="0">
              <a:solidFill>
                <a:prstClr val="black"/>
              </a:solidFill>
            </a:endParaRPr>
          </a:p>
        </p:txBody>
      </p:sp>
      <p:sp>
        <p:nvSpPr>
          <p:cNvPr id="14" name="副标题 2"/>
          <p:cNvSpPr txBox="1">
            <a:spLocks/>
          </p:cNvSpPr>
          <p:nvPr/>
        </p:nvSpPr>
        <p:spPr>
          <a:xfrm>
            <a:off x="8023120" y="3459119"/>
            <a:ext cx="1402792" cy="435450"/>
          </a:xfrm>
          <a:prstGeom prst="rect">
            <a:avLst/>
          </a:prstGeom>
          <a:noFill/>
        </p:spPr>
        <p:txBody>
          <a:bodyPr vert="horz" lIns="162486" tIns="81243" rIns="162486" bIns="81243" rtlCol="0" anchor="ctr">
            <a:no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tx1">
                    <a:lumMod val="65000"/>
                    <a:lumOff val="35000"/>
                  </a:schemeClr>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zh-CN" altLang="en-US" sz="1866" b="1">
                <a:solidFill>
                  <a:prstClr val="black"/>
                </a:solidFill>
              </a:rPr>
              <a:t>升级实施</a:t>
            </a:r>
          </a:p>
        </p:txBody>
      </p:sp>
      <p:sp>
        <p:nvSpPr>
          <p:cNvPr id="16" name="副标题 2"/>
          <p:cNvSpPr txBox="1">
            <a:spLocks/>
          </p:cNvSpPr>
          <p:nvPr/>
        </p:nvSpPr>
        <p:spPr>
          <a:xfrm>
            <a:off x="7546158" y="3810265"/>
            <a:ext cx="2292593" cy="924363"/>
          </a:xfrm>
          <a:prstGeom prst="rect">
            <a:avLst/>
          </a:prstGeom>
          <a:noFill/>
        </p:spPr>
        <p:txBody>
          <a:bodyPr vert="horz" lIns="162486" tIns="81243" rIns="162486" bIns="81243" rtlCol="0" anchor="ctr">
            <a:no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tx1">
                    <a:lumMod val="65000"/>
                    <a:lumOff val="35000"/>
                  </a:schemeClr>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en-US" altLang="zh-CN" sz="1332" dirty="0">
                <a:solidFill>
                  <a:prstClr val="black"/>
                </a:solidFill>
              </a:rPr>
              <a:t>1、</a:t>
            </a:r>
            <a:r>
              <a:rPr lang="zh-CN" altLang="en-US" sz="1332" dirty="0">
                <a:solidFill>
                  <a:prstClr val="black"/>
                </a:solidFill>
              </a:rPr>
              <a:t>服务编排、自动化执行</a:t>
            </a:r>
            <a:endParaRPr lang="en-US" altLang="zh-CN" sz="1332" dirty="0">
              <a:solidFill>
                <a:prstClr val="black"/>
              </a:solidFill>
            </a:endParaRPr>
          </a:p>
          <a:p>
            <a:r>
              <a:rPr lang="en-US" altLang="zh-CN" sz="1332" dirty="0">
                <a:solidFill>
                  <a:prstClr val="black"/>
                </a:solidFill>
              </a:rPr>
              <a:t>2、自动化</a:t>
            </a:r>
            <a:r>
              <a:rPr lang="zh-CN" altLang="en-US" sz="1332" dirty="0">
                <a:solidFill>
                  <a:prstClr val="black"/>
                </a:solidFill>
              </a:rPr>
              <a:t>验证</a:t>
            </a:r>
          </a:p>
        </p:txBody>
      </p:sp>
      <p:sp>
        <p:nvSpPr>
          <p:cNvPr id="17" name="圆角矩形 16"/>
          <p:cNvSpPr/>
          <p:nvPr/>
        </p:nvSpPr>
        <p:spPr>
          <a:xfrm>
            <a:off x="5107232" y="2943833"/>
            <a:ext cx="4575916" cy="22066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517" fontAlgn="t">
              <a:spcBef>
                <a:spcPct val="0"/>
              </a:spcBef>
              <a:spcAft>
                <a:spcPct val="0"/>
              </a:spcAft>
            </a:pPr>
            <a:endParaRPr lang="zh-CN" altLang="en-US" sz="3198">
              <a:solidFill>
                <a:prstClr val="white"/>
              </a:solidFill>
            </a:endParaRPr>
          </a:p>
        </p:txBody>
      </p:sp>
      <p:sp>
        <p:nvSpPr>
          <p:cNvPr id="18" name="副标题 2"/>
          <p:cNvSpPr txBox="1">
            <a:spLocks/>
          </p:cNvSpPr>
          <p:nvPr/>
        </p:nvSpPr>
        <p:spPr>
          <a:xfrm>
            <a:off x="5657138" y="3051033"/>
            <a:ext cx="3187746" cy="435450"/>
          </a:xfrm>
          <a:prstGeom prst="rect">
            <a:avLst/>
          </a:prstGeom>
          <a:solidFill>
            <a:schemeClr val="accent3">
              <a:lumMod val="60000"/>
              <a:lumOff val="40000"/>
            </a:schemeClr>
          </a:solidFill>
        </p:spPr>
        <p:txBody>
          <a:bodyPr vert="horz" lIns="162486" tIns="81243" rIns="162486" bIns="81243" rtlCol="0" anchor="ctr">
            <a:noAutofit/>
          </a:bodyPr>
          <a:lstStyle>
            <a:defPPr>
              <a:defRPr lang="zh-CN"/>
            </a:defPPr>
            <a:lvl1pPr marR="0" indent="0" defTabSz="1219444" fontAlgn="auto">
              <a:lnSpc>
                <a:spcPct val="100000"/>
              </a:lnSpc>
              <a:spcBef>
                <a:spcPct val="20000"/>
              </a:spcBef>
              <a:spcAft>
                <a:spcPts val="0"/>
              </a:spcAft>
              <a:buClrTx/>
              <a:buSzTx/>
              <a:buFont typeface="Arial" pitchFamily="34" charset="0"/>
              <a:buNone/>
              <a:tabLst/>
              <a:defRPr sz="1400" b="1" baseline="0">
                <a:solidFill>
                  <a:srgbClr val="0000FF"/>
                </a:solidFill>
              </a:defRPr>
            </a:lvl1pPr>
            <a:lvl2pPr marL="609722" indent="0" algn="ctr" defTabSz="1219444">
              <a:spcBef>
                <a:spcPct val="20000"/>
              </a:spcBef>
              <a:buFont typeface="Arial" pitchFamily="34" charset="0"/>
              <a:buNone/>
              <a:defRPr sz="3700">
                <a:solidFill>
                  <a:schemeClr val="tx1">
                    <a:tint val="75000"/>
                  </a:schemeClr>
                </a:solidFill>
              </a:defRPr>
            </a:lvl2pPr>
            <a:lvl3pPr marL="1219444" indent="0" algn="ctr" defTabSz="1219444">
              <a:spcBef>
                <a:spcPct val="20000"/>
              </a:spcBef>
              <a:buFont typeface="Arial" pitchFamily="34" charset="0"/>
              <a:buNone/>
              <a:defRPr sz="3200">
                <a:solidFill>
                  <a:schemeClr val="tx1">
                    <a:tint val="75000"/>
                  </a:schemeClr>
                </a:solidFill>
              </a:defRPr>
            </a:lvl3pPr>
            <a:lvl4pPr marL="1829166" indent="0" algn="ctr" defTabSz="1219444">
              <a:spcBef>
                <a:spcPct val="20000"/>
              </a:spcBef>
              <a:buFont typeface="Arial" pitchFamily="34" charset="0"/>
              <a:buNone/>
              <a:defRPr sz="2700">
                <a:solidFill>
                  <a:schemeClr val="tx1">
                    <a:tint val="75000"/>
                  </a:schemeClr>
                </a:solidFill>
              </a:defRPr>
            </a:lvl4pPr>
            <a:lvl5pPr marL="2438888" indent="0" algn="ctr" defTabSz="1219444">
              <a:spcBef>
                <a:spcPct val="20000"/>
              </a:spcBef>
              <a:buFont typeface="Arial" pitchFamily="34" charset="0"/>
              <a:buNone/>
              <a:defRPr sz="2700">
                <a:solidFill>
                  <a:schemeClr val="tx1">
                    <a:tint val="75000"/>
                  </a:schemeClr>
                </a:solidFill>
              </a:defRPr>
            </a:lvl5pPr>
            <a:lvl6pPr marL="3048610" indent="0" algn="ctr" defTabSz="1219444">
              <a:spcBef>
                <a:spcPct val="20000"/>
              </a:spcBef>
              <a:buFont typeface="Arial" pitchFamily="34" charset="0"/>
              <a:buNone/>
              <a:defRPr sz="2700">
                <a:solidFill>
                  <a:schemeClr val="tx1">
                    <a:tint val="75000"/>
                  </a:schemeClr>
                </a:solidFill>
              </a:defRPr>
            </a:lvl6pPr>
            <a:lvl7pPr marL="3658332" indent="0" algn="ctr" defTabSz="1219444">
              <a:spcBef>
                <a:spcPct val="20000"/>
              </a:spcBef>
              <a:buFont typeface="Arial" pitchFamily="34" charset="0"/>
              <a:buNone/>
              <a:defRPr sz="2700">
                <a:solidFill>
                  <a:schemeClr val="tx1">
                    <a:tint val="75000"/>
                  </a:schemeClr>
                </a:solidFill>
              </a:defRPr>
            </a:lvl7pPr>
            <a:lvl8pPr marL="4268053" indent="0" algn="ctr" defTabSz="1219444">
              <a:spcBef>
                <a:spcPct val="20000"/>
              </a:spcBef>
              <a:buFont typeface="Arial" pitchFamily="34" charset="0"/>
              <a:buNone/>
              <a:defRPr sz="2700">
                <a:solidFill>
                  <a:schemeClr val="tx1">
                    <a:tint val="75000"/>
                  </a:schemeClr>
                </a:solidFill>
              </a:defRPr>
            </a:lvl8pPr>
            <a:lvl9pPr marL="4877775" indent="0" algn="ctr" defTabSz="1219444">
              <a:spcBef>
                <a:spcPct val="20000"/>
              </a:spcBef>
              <a:buFont typeface="Arial" pitchFamily="34" charset="0"/>
              <a:buNone/>
              <a:defRPr sz="2700">
                <a:solidFill>
                  <a:schemeClr val="tx1">
                    <a:tint val="75000"/>
                  </a:schemeClr>
                </a:solidFill>
              </a:defRPr>
            </a:lvl9pPr>
          </a:lstStyle>
          <a:p>
            <a:pPr algn="ctr"/>
            <a:r>
              <a:rPr lang="zh-CN" altLang="en-US" sz="1866" dirty="0"/>
              <a:t>升级自动执行</a:t>
            </a:r>
          </a:p>
        </p:txBody>
      </p:sp>
      <p:sp>
        <p:nvSpPr>
          <p:cNvPr id="19" name="右箭头 18"/>
          <p:cNvSpPr/>
          <p:nvPr/>
        </p:nvSpPr>
        <p:spPr>
          <a:xfrm>
            <a:off x="6982810" y="4128434"/>
            <a:ext cx="588642" cy="287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517" fontAlgn="t">
              <a:spcBef>
                <a:spcPct val="0"/>
              </a:spcBef>
              <a:spcAft>
                <a:spcPct val="0"/>
              </a:spcAft>
            </a:pPr>
            <a:endParaRPr lang="zh-CN" altLang="en-US" sz="3198">
              <a:solidFill>
                <a:prstClr val="white"/>
              </a:solidFill>
            </a:endParaRPr>
          </a:p>
        </p:txBody>
      </p:sp>
      <p:sp>
        <p:nvSpPr>
          <p:cNvPr id="20" name="右箭头 19"/>
          <p:cNvSpPr/>
          <p:nvPr/>
        </p:nvSpPr>
        <p:spPr>
          <a:xfrm>
            <a:off x="8692454" y="1879420"/>
            <a:ext cx="907270" cy="844290"/>
          </a:xfrm>
          <a:prstGeom prst="rightArrow">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4517" fontAlgn="t">
              <a:spcBef>
                <a:spcPct val="0"/>
              </a:spcBef>
              <a:spcAft>
                <a:spcPct val="0"/>
              </a:spcAft>
            </a:pPr>
            <a:endParaRPr lang="zh-CN" altLang="en-US" sz="3198">
              <a:solidFill>
                <a:prstClr val="white"/>
              </a:solidFill>
            </a:endParaRPr>
          </a:p>
        </p:txBody>
      </p:sp>
      <p:sp>
        <p:nvSpPr>
          <p:cNvPr id="21" name="椭圆 20"/>
          <p:cNvSpPr/>
          <p:nvPr/>
        </p:nvSpPr>
        <p:spPr>
          <a:xfrm>
            <a:off x="4667066" y="1484033"/>
            <a:ext cx="7021377" cy="4716742"/>
          </a:xfrm>
          <a:prstGeom prst="ellipse">
            <a:avLst/>
          </a:prstGeom>
          <a:noFill/>
          <a:ln w="3810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82" fontAlgn="t">
              <a:spcBef>
                <a:spcPct val="0"/>
              </a:spcBef>
              <a:spcAft>
                <a:spcPct val="0"/>
              </a:spcAft>
            </a:pPr>
            <a:endParaRPr lang="zh-CN" altLang="en-US" sz="2399" dirty="0">
              <a:solidFill>
                <a:srgbClr val="FFFFFF"/>
              </a:solidFill>
            </a:endParaRPr>
          </a:p>
        </p:txBody>
      </p:sp>
      <p:sp>
        <p:nvSpPr>
          <p:cNvPr id="22" name="副标题 2"/>
          <p:cNvSpPr txBox="1">
            <a:spLocks/>
          </p:cNvSpPr>
          <p:nvPr/>
        </p:nvSpPr>
        <p:spPr>
          <a:xfrm>
            <a:off x="7248149" y="5316602"/>
            <a:ext cx="1970495" cy="594524"/>
          </a:xfrm>
          <a:prstGeom prst="rect">
            <a:avLst/>
          </a:prstGeom>
          <a:noFill/>
        </p:spPr>
        <p:txBody>
          <a:bodyPr vert="horz" lIns="162486" tIns="81243" rIns="162486" bIns="81243" rtlCol="0" anchor="ctr">
            <a:no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tx1">
                    <a:lumMod val="65000"/>
                    <a:lumOff val="35000"/>
                  </a:schemeClr>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pPr algn="ctr"/>
            <a:r>
              <a:rPr lang="zh-CN" altLang="en-US" sz="1866" b="1" dirty="0">
                <a:solidFill>
                  <a:srgbClr val="C7000B"/>
                </a:solidFill>
              </a:rPr>
              <a:t>统一升级工具</a:t>
            </a:r>
            <a:endParaRPr lang="en-US" altLang="zh-CN" sz="1866" b="1" dirty="0">
              <a:solidFill>
                <a:srgbClr val="C7000B"/>
              </a:solidFill>
            </a:endParaRPr>
          </a:p>
          <a:p>
            <a:pPr algn="ctr"/>
            <a:r>
              <a:rPr lang="zh-CN" altLang="en-US" sz="1866" b="1" dirty="0">
                <a:solidFill>
                  <a:srgbClr val="C7000B"/>
                </a:solidFill>
              </a:rPr>
              <a:t>客户现场</a:t>
            </a:r>
          </a:p>
        </p:txBody>
      </p:sp>
      <p:cxnSp>
        <p:nvCxnSpPr>
          <p:cNvPr id="23" name="直接连接符 22"/>
          <p:cNvCxnSpPr/>
          <p:nvPr/>
        </p:nvCxnSpPr>
        <p:spPr>
          <a:xfrm>
            <a:off x="4465727" y="1360285"/>
            <a:ext cx="0" cy="499005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下箭头 23"/>
          <p:cNvSpPr/>
          <p:nvPr/>
        </p:nvSpPr>
        <p:spPr>
          <a:xfrm>
            <a:off x="2221316" y="2587960"/>
            <a:ext cx="197699" cy="227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82" fontAlgn="t">
              <a:spcBef>
                <a:spcPct val="0"/>
              </a:spcBef>
              <a:spcAft>
                <a:spcPct val="0"/>
              </a:spcAft>
            </a:pPr>
            <a:endParaRPr lang="zh-CN" altLang="en-US" sz="2399">
              <a:solidFill>
                <a:srgbClr val="FFFFFF"/>
              </a:solidFill>
            </a:endParaRPr>
          </a:p>
        </p:txBody>
      </p:sp>
      <p:sp>
        <p:nvSpPr>
          <p:cNvPr id="25" name="副标题 2"/>
          <p:cNvSpPr txBox="1">
            <a:spLocks/>
          </p:cNvSpPr>
          <p:nvPr/>
        </p:nvSpPr>
        <p:spPr>
          <a:xfrm>
            <a:off x="2355926" y="2453052"/>
            <a:ext cx="2188333" cy="416398"/>
          </a:xfrm>
          <a:prstGeom prst="rect">
            <a:avLst/>
          </a:prstGeom>
          <a:noFill/>
        </p:spPr>
        <p:txBody>
          <a:bodyPr vert="horz" lIns="162486" tIns="81243" rIns="162486" bIns="81243" rtlCol="0" anchor="ctr">
            <a:no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tx1">
                    <a:lumMod val="65000"/>
                    <a:lumOff val="35000"/>
                  </a:schemeClr>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r>
              <a:rPr lang="en-US" altLang="zh-CN" sz="1466" dirty="0" err="1">
                <a:solidFill>
                  <a:prstClr val="black"/>
                </a:solidFill>
              </a:rPr>
              <a:t>将收集结果导出与导入</a:t>
            </a:r>
            <a:endParaRPr lang="zh-CN" altLang="en-US" sz="1466" i="1" dirty="0">
              <a:solidFill>
                <a:prstClr val="white">
                  <a:lumMod val="50000"/>
                </a:prstClr>
              </a:solidFill>
            </a:endParaRPr>
          </a:p>
        </p:txBody>
      </p:sp>
      <p:sp>
        <p:nvSpPr>
          <p:cNvPr id="26" name="副标题 2"/>
          <p:cNvSpPr txBox="1">
            <a:spLocks/>
          </p:cNvSpPr>
          <p:nvPr/>
        </p:nvSpPr>
        <p:spPr>
          <a:xfrm>
            <a:off x="587940" y="3013854"/>
            <a:ext cx="3471759" cy="579398"/>
          </a:xfrm>
          <a:prstGeom prst="rect">
            <a:avLst/>
          </a:prstGeom>
          <a:solidFill>
            <a:schemeClr val="accent3">
              <a:lumMod val="60000"/>
              <a:lumOff val="40000"/>
            </a:schemeClr>
          </a:solidFill>
        </p:spPr>
        <p:txBody>
          <a:bodyPr vert="horz" lIns="162486" tIns="81243" rIns="162486" bIns="81243" rtlCol="0" anchor="ctr">
            <a:no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tx1">
                    <a:lumMod val="65000"/>
                    <a:lumOff val="35000"/>
                  </a:schemeClr>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pPr algn="ctr"/>
            <a:r>
              <a:rPr lang="zh-CN" altLang="en-US" sz="1599" b="1" dirty="0">
                <a:solidFill>
                  <a:srgbClr val="0000FF"/>
                </a:solidFill>
              </a:rPr>
              <a:t>方案分析与设计（</a:t>
            </a:r>
            <a:r>
              <a:rPr lang="en-US" altLang="zh-CN" sz="1599" b="1" dirty="0">
                <a:solidFill>
                  <a:srgbClr val="0000FF"/>
                </a:solidFill>
              </a:rPr>
              <a:t>eService,</a:t>
            </a:r>
            <a:r>
              <a:rPr lang="zh-CN" altLang="en-US" sz="1599" b="1" dirty="0">
                <a:solidFill>
                  <a:srgbClr val="0000FF"/>
                </a:solidFill>
              </a:rPr>
              <a:t>自动）</a:t>
            </a:r>
            <a:endParaRPr lang="en-US" altLang="zh-CN" sz="1599" b="1" dirty="0">
              <a:solidFill>
                <a:srgbClr val="0000FF"/>
              </a:solidFill>
            </a:endParaRPr>
          </a:p>
          <a:p>
            <a:pPr algn="ctr"/>
            <a:r>
              <a:rPr lang="zh-CN" altLang="en-US" sz="1599" b="1" dirty="0">
                <a:solidFill>
                  <a:srgbClr val="C7000B"/>
                </a:solidFill>
              </a:rPr>
              <a:t>远程</a:t>
            </a:r>
          </a:p>
        </p:txBody>
      </p:sp>
      <p:sp>
        <p:nvSpPr>
          <p:cNvPr id="27" name="副标题 2"/>
          <p:cNvSpPr txBox="1">
            <a:spLocks/>
          </p:cNvSpPr>
          <p:nvPr/>
        </p:nvSpPr>
        <p:spPr>
          <a:xfrm>
            <a:off x="587940" y="4312099"/>
            <a:ext cx="3455121" cy="579398"/>
          </a:xfrm>
          <a:prstGeom prst="rect">
            <a:avLst/>
          </a:prstGeom>
          <a:solidFill>
            <a:schemeClr val="accent3">
              <a:lumMod val="60000"/>
              <a:lumOff val="40000"/>
            </a:schemeClr>
          </a:solidFill>
        </p:spPr>
        <p:txBody>
          <a:bodyPr vert="horz" lIns="162486" tIns="81243" rIns="162486" bIns="81243" rtlCol="0" anchor="ctr">
            <a:no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kern="1200" baseline="0">
                <a:solidFill>
                  <a:schemeClr val="tx1">
                    <a:lumMod val="65000"/>
                    <a:lumOff val="35000"/>
                  </a:schemeClr>
                </a:solidFill>
                <a:latin typeface="+mn-lt"/>
                <a:ea typeface="+mn-ea"/>
                <a:cs typeface="+mn-cs"/>
              </a:defRPr>
            </a:lvl1pPr>
            <a:lvl2pPr marL="609722" indent="0" algn="ctr" defTabSz="1219444" rtl="0" eaLnBrk="1" latinLnBrk="0" hangingPunct="1">
              <a:spcBef>
                <a:spcPct val="20000"/>
              </a:spcBef>
              <a:buFont typeface="Arial" pitchFamily="34" charset="0"/>
              <a:buNone/>
              <a:defRPr sz="3700" kern="1200">
                <a:solidFill>
                  <a:schemeClr val="tx1">
                    <a:tint val="75000"/>
                  </a:schemeClr>
                </a:solidFill>
                <a:latin typeface="+mn-lt"/>
                <a:ea typeface="+mn-ea"/>
                <a:cs typeface="+mn-cs"/>
              </a:defRPr>
            </a:lvl2pPr>
            <a:lvl3pPr marL="1219444" indent="0" algn="ctr" defTabSz="1219444"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9166"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4pPr>
            <a:lvl5pPr marL="2438888"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5pPr>
            <a:lvl6pPr marL="3048610"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8332"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8053"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7775" indent="0" algn="ctr" defTabSz="121944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pPr algn="ctr"/>
            <a:r>
              <a:rPr lang="zh-CN" altLang="en-US" sz="1599" b="1" dirty="0">
                <a:solidFill>
                  <a:srgbClr val="0000FF"/>
                </a:solidFill>
              </a:rPr>
              <a:t>批量下载升级包</a:t>
            </a:r>
            <a:r>
              <a:rPr lang="en-US" altLang="zh-CN" sz="1599" b="1" dirty="0">
                <a:solidFill>
                  <a:srgbClr val="0000FF"/>
                </a:solidFill>
              </a:rPr>
              <a:t>(</a:t>
            </a:r>
            <a:r>
              <a:rPr lang="en-US" altLang="zh-CN" sz="1599" b="1" dirty="0" err="1">
                <a:solidFill>
                  <a:srgbClr val="0000FF"/>
                </a:solidFill>
              </a:rPr>
              <a:t>Smartkit</a:t>
            </a:r>
            <a:r>
              <a:rPr lang="en-US" altLang="zh-CN" sz="1599" b="1" dirty="0">
                <a:solidFill>
                  <a:srgbClr val="0000FF"/>
                </a:solidFill>
              </a:rPr>
              <a:t>)</a:t>
            </a:r>
          </a:p>
          <a:p>
            <a:pPr algn="ctr"/>
            <a:r>
              <a:rPr lang="zh-CN" altLang="en-US" sz="1599" b="1" dirty="0">
                <a:solidFill>
                  <a:srgbClr val="C7000B"/>
                </a:solidFill>
              </a:rPr>
              <a:t>远程</a:t>
            </a:r>
          </a:p>
        </p:txBody>
      </p:sp>
      <p:sp>
        <p:nvSpPr>
          <p:cNvPr id="28" name="下箭头 27"/>
          <p:cNvSpPr/>
          <p:nvPr/>
        </p:nvSpPr>
        <p:spPr>
          <a:xfrm>
            <a:off x="2218159" y="3894803"/>
            <a:ext cx="197699" cy="227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82" fontAlgn="t">
              <a:spcBef>
                <a:spcPct val="0"/>
              </a:spcBef>
              <a:spcAft>
                <a:spcPct val="0"/>
              </a:spcAft>
            </a:pPr>
            <a:endParaRPr lang="zh-CN" altLang="en-US" sz="2399">
              <a:solidFill>
                <a:srgbClr val="FFFFFF"/>
              </a:solidFill>
            </a:endParaRPr>
          </a:p>
        </p:txBody>
      </p:sp>
      <p:sp>
        <p:nvSpPr>
          <p:cNvPr id="29" name="文本 Text">
            <a:extLst>
              <a:ext uri="{FF2B5EF4-FFF2-40B4-BE49-F238E27FC236}">
                <a16:creationId xmlns:a16="http://schemas.microsoft.com/office/drawing/2014/main" id="{54405246-CCE2-4201-BBB1-D3F3EB6E740D}"/>
              </a:ext>
            </a:extLst>
          </p:cNvPr>
          <p:cNvSpPr/>
          <p:nvPr/>
        </p:nvSpPr>
        <p:spPr>
          <a:xfrm>
            <a:off x="10378902" y="3525193"/>
            <a:ext cx="1091986" cy="1164645"/>
          </a:xfrm>
          <a:custGeom>
            <a:avLst/>
            <a:gdLst>
              <a:gd name="connsiteX0" fmla="*/ 301955 w 1036986"/>
              <a:gd name="connsiteY0" fmla="*/ 608743 h 1225013"/>
              <a:gd name="connsiteX1" fmla="*/ 306133 w 1036986"/>
              <a:gd name="connsiteY1" fmla="*/ 608743 h 1225013"/>
              <a:gd name="connsiteX2" fmla="*/ 754856 w 1036986"/>
              <a:gd name="connsiteY2" fmla="*/ 608743 h 1225013"/>
              <a:gd name="connsiteX3" fmla="*/ 779804 w 1036986"/>
              <a:gd name="connsiteY3" fmla="*/ 629514 h 1225013"/>
              <a:gd name="connsiteX4" fmla="*/ 759034 w 1036986"/>
              <a:gd name="connsiteY4" fmla="*/ 654463 h 1225013"/>
              <a:gd name="connsiteX5" fmla="*/ 754856 w 1036986"/>
              <a:gd name="connsiteY5" fmla="*/ 654463 h 1225013"/>
              <a:gd name="connsiteX6" fmla="*/ 306133 w 1036986"/>
              <a:gd name="connsiteY6" fmla="*/ 654463 h 1225013"/>
              <a:gd name="connsiteX7" fmla="*/ 281184 w 1036986"/>
              <a:gd name="connsiteY7" fmla="*/ 633692 h 1225013"/>
              <a:gd name="connsiteX8" fmla="*/ 301955 w 1036986"/>
              <a:gd name="connsiteY8" fmla="*/ 608743 h 1225013"/>
              <a:gd name="connsiteX9" fmla="*/ 306133 w 1036986"/>
              <a:gd name="connsiteY9" fmla="*/ 430625 h 1225013"/>
              <a:gd name="connsiteX10" fmla="*/ 754856 w 1036986"/>
              <a:gd name="connsiteY10" fmla="*/ 430625 h 1225013"/>
              <a:gd name="connsiteX11" fmla="*/ 778954 w 1036986"/>
              <a:gd name="connsiteY11" fmla="*/ 454723 h 1225013"/>
              <a:gd name="connsiteX12" fmla="*/ 754856 w 1036986"/>
              <a:gd name="connsiteY12" fmla="*/ 478821 h 1225013"/>
              <a:gd name="connsiteX13" fmla="*/ 754856 w 1036986"/>
              <a:gd name="connsiteY13" fmla="*/ 478822 h 1225013"/>
              <a:gd name="connsiteX14" fmla="*/ 306133 w 1036986"/>
              <a:gd name="connsiteY14" fmla="*/ 478822 h 1225013"/>
              <a:gd name="connsiteX15" fmla="*/ 282035 w 1036986"/>
              <a:gd name="connsiteY15" fmla="*/ 454723 h 1225013"/>
              <a:gd name="connsiteX16" fmla="*/ 306133 w 1036986"/>
              <a:gd name="connsiteY16" fmla="*/ 430625 h 1225013"/>
              <a:gd name="connsiteX17" fmla="*/ 306133 w 1036986"/>
              <a:gd name="connsiteY17" fmla="*/ 250221 h 1225013"/>
              <a:gd name="connsiteX18" fmla="*/ 754856 w 1036986"/>
              <a:gd name="connsiteY18" fmla="*/ 250221 h 1225013"/>
              <a:gd name="connsiteX19" fmla="*/ 780097 w 1036986"/>
              <a:gd name="connsiteY19" fmla="*/ 275462 h 1225013"/>
              <a:gd name="connsiteX20" fmla="*/ 754856 w 1036986"/>
              <a:gd name="connsiteY20" fmla="*/ 300703 h 1225013"/>
              <a:gd name="connsiteX21" fmla="*/ 306133 w 1036986"/>
              <a:gd name="connsiteY21" fmla="*/ 300703 h 1225013"/>
              <a:gd name="connsiteX22" fmla="*/ 280892 w 1036986"/>
              <a:gd name="connsiteY22" fmla="*/ 275462 h 1225013"/>
              <a:gd name="connsiteX23" fmla="*/ 306133 w 1036986"/>
              <a:gd name="connsiteY23" fmla="*/ 250221 h 1225013"/>
              <a:gd name="connsiteX24" fmla="*/ 904969 w 1036986"/>
              <a:gd name="connsiteY24" fmla="*/ 75149 h 1225013"/>
              <a:gd name="connsiteX25" fmla="*/ 907161 w 1036986"/>
              <a:gd name="connsiteY25" fmla="*/ 87630 h 1225013"/>
              <a:gd name="connsiteX26" fmla="*/ 907161 w 1036986"/>
              <a:gd name="connsiteY26" fmla="*/ 191358 h 1225013"/>
              <a:gd name="connsiteX27" fmla="*/ 987456 w 1036986"/>
              <a:gd name="connsiteY27" fmla="*/ 191358 h 1225013"/>
              <a:gd name="connsiteX28" fmla="*/ 930537 w 1036986"/>
              <a:gd name="connsiteY28" fmla="*/ 90476 h 1225013"/>
              <a:gd name="connsiteX29" fmla="*/ 244507 w 1036986"/>
              <a:gd name="connsiteY29" fmla="*/ 0 h 1225013"/>
              <a:gd name="connsiteX30" fmla="*/ 819150 w 1036986"/>
              <a:gd name="connsiteY30" fmla="*/ 0 h 1225013"/>
              <a:gd name="connsiteX31" fmla="*/ 819154 w 1036986"/>
              <a:gd name="connsiteY31" fmla="*/ 1 h 1225013"/>
              <a:gd name="connsiteX32" fmla="*/ 822293 w 1036986"/>
              <a:gd name="connsiteY32" fmla="*/ 1 h 1225013"/>
              <a:gd name="connsiteX33" fmla="*/ 1036986 w 1036986"/>
              <a:gd name="connsiteY33" fmla="*/ 216028 h 1225013"/>
              <a:gd name="connsiteX34" fmla="*/ 1012412 w 1036986"/>
              <a:gd name="connsiteY34" fmla="*/ 240603 h 1225013"/>
              <a:gd name="connsiteX35" fmla="*/ 1012221 w 1036986"/>
              <a:gd name="connsiteY35" fmla="*/ 240602 h 1225013"/>
              <a:gd name="connsiteX36" fmla="*/ 907161 w 1036986"/>
              <a:gd name="connsiteY36" fmla="*/ 240602 h 1225013"/>
              <a:gd name="connsiteX37" fmla="*/ 907161 w 1036986"/>
              <a:gd name="connsiteY37" fmla="*/ 761673 h 1225013"/>
              <a:gd name="connsiteX38" fmla="*/ 919716 w 1036986"/>
              <a:gd name="connsiteY38" fmla="*/ 766874 h 1225013"/>
              <a:gd name="connsiteX39" fmla="*/ 935925 w 1036986"/>
              <a:gd name="connsiteY39" fmla="*/ 806005 h 1225013"/>
              <a:gd name="connsiteX40" fmla="*/ 880585 w 1036986"/>
              <a:gd name="connsiteY40" fmla="*/ 861345 h 1225013"/>
              <a:gd name="connsiteX41" fmla="*/ 825245 w 1036986"/>
              <a:gd name="connsiteY41" fmla="*/ 806005 h 1225013"/>
              <a:gd name="connsiteX42" fmla="*/ 841454 w 1036986"/>
              <a:gd name="connsiteY42" fmla="*/ 766874 h 1225013"/>
              <a:gd name="connsiteX43" fmla="*/ 857250 w 1036986"/>
              <a:gd name="connsiteY43" fmla="*/ 760331 h 1225013"/>
              <a:gd name="connsiteX44" fmla="*/ 857250 w 1036986"/>
              <a:gd name="connsiteY44" fmla="*/ 87630 h 1225013"/>
              <a:gd name="connsiteX45" fmla="*/ 846201 w 1036986"/>
              <a:gd name="connsiteY45" fmla="*/ 60198 h 1225013"/>
              <a:gd name="connsiteX46" fmla="*/ 819152 w 1036986"/>
              <a:gd name="connsiteY46" fmla="*/ 49245 h 1225013"/>
              <a:gd name="connsiteX47" fmla="*/ 660368 w 1036986"/>
              <a:gd name="connsiteY47" fmla="*/ 49245 h 1225013"/>
              <a:gd name="connsiteX48" fmla="*/ 660365 w 1036986"/>
              <a:gd name="connsiteY48" fmla="*/ 49244 h 1225013"/>
              <a:gd name="connsiteX49" fmla="*/ 244030 w 1036986"/>
              <a:gd name="connsiteY49" fmla="*/ 49244 h 1225013"/>
              <a:gd name="connsiteX50" fmla="*/ 208312 w 1036986"/>
              <a:gd name="connsiteY50" fmla="*/ 87344 h 1225013"/>
              <a:gd name="connsiteX51" fmla="*/ 208312 w 1036986"/>
              <a:gd name="connsiteY51" fmla="*/ 866108 h 1225013"/>
              <a:gd name="connsiteX52" fmla="*/ 724853 w 1036986"/>
              <a:gd name="connsiteY52" fmla="*/ 866107 h 1225013"/>
              <a:gd name="connsiteX53" fmla="*/ 751007 w 1036986"/>
              <a:gd name="connsiteY53" fmla="*/ 889197 h 1225013"/>
              <a:gd name="connsiteX54" fmla="*/ 727917 w 1036986"/>
              <a:gd name="connsiteY54" fmla="*/ 915352 h 1225013"/>
              <a:gd name="connsiteX55" fmla="*/ 724853 w 1036986"/>
              <a:gd name="connsiteY55" fmla="*/ 915352 h 1225013"/>
              <a:gd name="connsiteX56" fmla="*/ 595313 w 1036986"/>
              <a:gd name="connsiteY56" fmla="*/ 1043747 h 1225013"/>
              <a:gd name="connsiteX57" fmla="*/ 595313 w 1036986"/>
              <a:gd name="connsiteY57" fmla="*/ 1044034 h 1225013"/>
              <a:gd name="connsiteX58" fmla="*/ 726281 w 1036986"/>
              <a:gd name="connsiteY58" fmla="*/ 1175003 h 1225013"/>
              <a:gd name="connsiteX59" fmla="*/ 846958 w 1036986"/>
              <a:gd name="connsiteY59" fmla="*/ 1095013 h 1225013"/>
              <a:gd name="connsiteX60" fmla="*/ 857036 w 1036986"/>
              <a:gd name="connsiteY60" fmla="*/ 1045094 h 1225013"/>
              <a:gd name="connsiteX61" fmla="*/ 856492 w 1036986"/>
              <a:gd name="connsiteY61" fmla="*/ 1043849 h 1225013"/>
              <a:gd name="connsiteX62" fmla="*/ 856487 w 1036986"/>
              <a:gd name="connsiteY62" fmla="*/ 1043463 h 1225013"/>
              <a:gd name="connsiteX63" fmla="*/ 856487 w 1036986"/>
              <a:gd name="connsiteY63" fmla="*/ 1021834 h 1225013"/>
              <a:gd name="connsiteX64" fmla="*/ 841245 w 1036986"/>
              <a:gd name="connsiteY64" fmla="*/ 1015322 h 1225013"/>
              <a:gd name="connsiteX65" fmla="*/ 825245 w 1036986"/>
              <a:gd name="connsiteY65" fmla="*/ 975646 h 1225013"/>
              <a:gd name="connsiteX66" fmla="*/ 825245 w 1036986"/>
              <a:gd name="connsiteY66" fmla="*/ 975645 h 1225013"/>
              <a:gd name="connsiteX67" fmla="*/ 881717 w 1036986"/>
              <a:gd name="connsiteY67" fmla="*/ 921460 h 1225013"/>
              <a:gd name="connsiteX68" fmla="*/ 935902 w 1036986"/>
              <a:gd name="connsiteY68" fmla="*/ 977932 h 1225013"/>
              <a:gd name="connsiteX69" fmla="*/ 919303 w 1036986"/>
              <a:gd name="connsiteY69" fmla="*/ 1016318 h 1225013"/>
              <a:gd name="connsiteX70" fmla="*/ 907065 w 1036986"/>
              <a:gd name="connsiteY70" fmla="*/ 1021316 h 1225013"/>
              <a:gd name="connsiteX71" fmla="*/ 907065 w 1036986"/>
              <a:gd name="connsiteY71" fmla="*/ 1043178 h 1225013"/>
              <a:gd name="connsiteX72" fmla="*/ 906707 w 1036986"/>
              <a:gd name="connsiteY72" fmla="*/ 1044034 h 1225013"/>
              <a:gd name="connsiteX73" fmla="*/ 906875 w 1036986"/>
              <a:gd name="connsiteY73" fmla="*/ 1044034 h 1225013"/>
              <a:gd name="connsiteX74" fmla="*/ 725903 w 1036986"/>
              <a:gd name="connsiteY74" fmla="*/ 1225013 h 1225013"/>
              <a:gd name="connsiteX75" fmla="*/ 724853 w 1036986"/>
              <a:gd name="connsiteY75" fmla="*/ 1225009 h 1225013"/>
              <a:gd name="connsiteX76" fmla="*/ 725043 w 1036986"/>
              <a:gd name="connsiteY76" fmla="*/ 1224629 h 1225013"/>
              <a:gd name="connsiteX77" fmla="*/ 721804 w 1036986"/>
              <a:gd name="connsiteY77" fmla="*/ 1223946 h 1225013"/>
              <a:gd name="connsiteX78" fmla="*/ 721804 w 1036986"/>
              <a:gd name="connsiteY78" fmla="*/ 1224628 h 1225013"/>
              <a:gd name="connsiteX79" fmla="*/ 185261 w 1036986"/>
              <a:gd name="connsiteY79" fmla="*/ 1224628 h 1225013"/>
              <a:gd name="connsiteX80" fmla="*/ 185261 w 1036986"/>
              <a:gd name="connsiteY80" fmla="*/ 1176527 h 1225013"/>
              <a:gd name="connsiteX81" fmla="*/ 606351 w 1036986"/>
              <a:gd name="connsiteY81" fmla="*/ 1176527 h 1225013"/>
              <a:gd name="connsiteX82" fmla="*/ 598243 w 1036986"/>
              <a:gd name="connsiteY82" fmla="*/ 1170987 h 1225013"/>
              <a:gd name="connsiteX83" fmla="*/ 545878 w 1036986"/>
              <a:gd name="connsiteY83" fmla="*/ 1043654 h 1225013"/>
              <a:gd name="connsiteX84" fmla="*/ 603790 w 1036986"/>
              <a:gd name="connsiteY84" fmla="*/ 915352 h 1225013"/>
              <a:gd name="connsiteX85" fmla="*/ 181928 w 1036986"/>
              <a:gd name="connsiteY85" fmla="*/ 915352 h 1225013"/>
              <a:gd name="connsiteX86" fmla="*/ 49649 w 1036986"/>
              <a:gd name="connsiteY86" fmla="*/ 1042289 h 1225013"/>
              <a:gd name="connsiteX87" fmla="*/ 49625 w 1036986"/>
              <a:gd name="connsiteY87" fmla="*/ 1044034 h 1225013"/>
              <a:gd name="connsiteX88" fmla="*/ 181926 w 1036986"/>
              <a:gd name="connsiteY88" fmla="*/ 1175384 h 1225013"/>
              <a:gd name="connsiteX89" fmla="*/ 181928 w 1036986"/>
              <a:gd name="connsiteY89" fmla="*/ 1175384 h 1225013"/>
              <a:gd name="connsiteX90" fmla="*/ 181928 w 1036986"/>
              <a:gd name="connsiteY90" fmla="*/ 1224629 h 1225013"/>
              <a:gd name="connsiteX91" fmla="*/ 0 w 1036986"/>
              <a:gd name="connsiteY91" fmla="*/ 1043654 h 1225013"/>
              <a:gd name="connsiteX92" fmla="*/ 112001 w 1036986"/>
              <a:gd name="connsiteY92" fmla="*/ 879703 h 1225013"/>
              <a:gd name="connsiteX93" fmla="*/ 158782 w 1036986"/>
              <a:gd name="connsiteY93" fmla="*/ 870608 h 1225013"/>
              <a:gd name="connsiteX94" fmla="*/ 158782 w 1036986"/>
              <a:gd name="connsiteY94" fmla="*/ 87630 h 1225013"/>
              <a:gd name="connsiteX95" fmla="*/ 242580 w 1036986"/>
              <a:gd name="connsiteY95" fmla="*/ 21 h 1225013"/>
              <a:gd name="connsiteX96" fmla="*/ 244507 w 1036986"/>
              <a:gd name="connsiteY96" fmla="*/ 0 h 12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36986" h="1225013">
                <a:moveTo>
                  <a:pt x="301955" y="608743"/>
                </a:moveTo>
                <a:cubicBezTo>
                  <a:pt x="303345" y="608616"/>
                  <a:pt x="304743" y="608616"/>
                  <a:pt x="306133" y="608743"/>
                </a:cubicBezTo>
                <a:lnTo>
                  <a:pt x="754856" y="608743"/>
                </a:lnTo>
                <a:cubicBezTo>
                  <a:pt x="767481" y="607589"/>
                  <a:pt x="778651" y="616888"/>
                  <a:pt x="779804" y="629514"/>
                </a:cubicBezTo>
                <a:cubicBezTo>
                  <a:pt x="780958" y="642139"/>
                  <a:pt x="771659" y="653309"/>
                  <a:pt x="759034" y="654463"/>
                </a:cubicBezTo>
                <a:cubicBezTo>
                  <a:pt x="757644" y="654590"/>
                  <a:pt x="756245" y="654590"/>
                  <a:pt x="754856" y="654463"/>
                </a:cubicBezTo>
                <a:lnTo>
                  <a:pt x="306133" y="654463"/>
                </a:lnTo>
                <a:cubicBezTo>
                  <a:pt x="293508" y="655616"/>
                  <a:pt x="282337" y="646317"/>
                  <a:pt x="281184" y="633692"/>
                </a:cubicBezTo>
                <a:cubicBezTo>
                  <a:pt x="280030" y="621067"/>
                  <a:pt x="289330" y="609896"/>
                  <a:pt x="301955" y="608743"/>
                </a:cubicBezTo>
                <a:close/>
                <a:moveTo>
                  <a:pt x="306133" y="430625"/>
                </a:moveTo>
                <a:lnTo>
                  <a:pt x="754856" y="430625"/>
                </a:lnTo>
                <a:cubicBezTo>
                  <a:pt x="768165" y="430625"/>
                  <a:pt x="778954" y="441414"/>
                  <a:pt x="778954" y="454723"/>
                </a:cubicBezTo>
                <a:cubicBezTo>
                  <a:pt x="778954" y="468032"/>
                  <a:pt x="768165" y="478821"/>
                  <a:pt x="754856" y="478821"/>
                </a:cubicBezTo>
                <a:lnTo>
                  <a:pt x="754856" y="478822"/>
                </a:lnTo>
                <a:lnTo>
                  <a:pt x="306133" y="478822"/>
                </a:lnTo>
                <a:cubicBezTo>
                  <a:pt x="292824" y="478822"/>
                  <a:pt x="282035" y="468032"/>
                  <a:pt x="282035" y="454723"/>
                </a:cubicBezTo>
                <a:cubicBezTo>
                  <a:pt x="282035" y="441414"/>
                  <a:pt x="292824" y="430625"/>
                  <a:pt x="306133" y="430625"/>
                </a:cubicBezTo>
                <a:close/>
                <a:moveTo>
                  <a:pt x="306133" y="250221"/>
                </a:moveTo>
                <a:lnTo>
                  <a:pt x="754856" y="250221"/>
                </a:lnTo>
                <a:cubicBezTo>
                  <a:pt x="768796" y="250221"/>
                  <a:pt x="780097" y="261522"/>
                  <a:pt x="780097" y="275462"/>
                </a:cubicBezTo>
                <a:cubicBezTo>
                  <a:pt x="780097" y="289403"/>
                  <a:pt x="768796" y="300703"/>
                  <a:pt x="754856" y="300703"/>
                </a:cubicBezTo>
                <a:lnTo>
                  <a:pt x="306133" y="300703"/>
                </a:lnTo>
                <a:cubicBezTo>
                  <a:pt x="292193" y="300703"/>
                  <a:pt x="280892" y="289403"/>
                  <a:pt x="280892" y="275462"/>
                </a:cubicBezTo>
                <a:cubicBezTo>
                  <a:pt x="280892" y="261522"/>
                  <a:pt x="292193" y="250221"/>
                  <a:pt x="306133" y="250221"/>
                </a:cubicBezTo>
                <a:close/>
                <a:moveTo>
                  <a:pt x="904969" y="75149"/>
                </a:moveTo>
                <a:lnTo>
                  <a:pt x="907161" y="87630"/>
                </a:lnTo>
                <a:lnTo>
                  <a:pt x="907161" y="191358"/>
                </a:lnTo>
                <a:lnTo>
                  <a:pt x="987456" y="191358"/>
                </a:lnTo>
                <a:cubicBezTo>
                  <a:pt x="980628" y="150879"/>
                  <a:pt x="959860" y="115707"/>
                  <a:pt x="930537" y="90476"/>
                </a:cubicBezTo>
                <a:close/>
                <a:moveTo>
                  <a:pt x="244507" y="0"/>
                </a:moveTo>
                <a:lnTo>
                  <a:pt x="819150" y="0"/>
                </a:lnTo>
                <a:lnTo>
                  <a:pt x="819154" y="1"/>
                </a:lnTo>
                <a:lnTo>
                  <a:pt x="822293" y="1"/>
                </a:lnTo>
                <a:cubicBezTo>
                  <a:pt x="940950" y="1044"/>
                  <a:pt x="1036678" y="97366"/>
                  <a:pt x="1036986" y="216028"/>
                </a:cubicBezTo>
                <a:cubicBezTo>
                  <a:pt x="1036987" y="229600"/>
                  <a:pt x="1025985" y="240602"/>
                  <a:pt x="1012412" y="240603"/>
                </a:cubicBezTo>
                <a:cubicBezTo>
                  <a:pt x="1012349" y="240603"/>
                  <a:pt x="1012285" y="240603"/>
                  <a:pt x="1012221" y="240602"/>
                </a:cubicBezTo>
                <a:lnTo>
                  <a:pt x="907161" y="240602"/>
                </a:lnTo>
                <a:lnTo>
                  <a:pt x="907161" y="761673"/>
                </a:lnTo>
                <a:lnTo>
                  <a:pt x="919716" y="766874"/>
                </a:lnTo>
                <a:cubicBezTo>
                  <a:pt x="929731" y="776889"/>
                  <a:pt x="935925" y="790724"/>
                  <a:pt x="935925" y="806005"/>
                </a:cubicBezTo>
                <a:cubicBezTo>
                  <a:pt x="935925" y="836569"/>
                  <a:pt x="911149" y="861345"/>
                  <a:pt x="880585" y="861345"/>
                </a:cubicBezTo>
                <a:cubicBezTo>
                  <a:pt x="850022" y="861345"/>
                  <a:pt x="825245" y="836569"/>
                  <a:pt x="825245" y="806005"/>
                </a:cubicBezTo>
                <a:cubicBezTo>
                  <a:pt x="825245" y="790724"/>
                  <a:pt x="831439" y="776889"/>
                  <a:pt x="841454" y="766874"/>
                </a:cubicBezTo>
                <a:lnTo>
                  <a:pt x="857250" y="760331"/>
                </a:lnTo>
                <a:lnTo>
                  <a:pt x="857250" y="87630"/>
                </a:lnTo>
                <a:cubicBezTo>
                  <a:pt x="857793" y="77304"/>
                  <a:pt x="853750" y="67265"/>
                  <a:pt x="846201" y="60198"/>
                </a:cubicBezTo>
                <a:lnTo>
                  <a:pt x="819152" y="49245"/>
                </a:lnTo>
                <a:lnTo>
                  <a:pt x="660368" y="49245"/>
                </a:lnTo>
                <a:lnTo>
                  <a:pt x="660365" y="49244"/>
                </a:lnTo>
                <a:lnTo>
                  <a:pt x="244030" y="49244"/>
                </a:lnTo>
                <a:cubicBezTo>
                  <a:pt x="223653" y="49917"/>
                  <a:pt x="207670" y="66966"/>
                  <a:pt x="208312" y="87344"/>
                </a:cubicBezTo>
                <a:lnTo>
                  <a:pt x="208312" y="866108"/>
                </a:lnTo>
                <a:lnTo>
                  <a:pt x="724853" y="866107"/>
                </a:lnTo>
                <a:cubicBezTo>
                  <a:pt x="738451" y="865261"/>
                  <a:pt x="750161" y="875599"/>
                  <a:pt x="751007" y="889197"/>
                </a:cubicBezTo>
                <a:cubicBezTo>
                  <a:pt x="751853" y="902796"/>
                  <a:pt x="741515" y="914506"/>
                  <a:pt x="727917" y="915352"/>
                </a:cubicBezTo>
                <a:cubicBezTo>
                  <a:pt x="726896" y="915415"/>
                  <a:pt x="725873" y="915415"/>
                  <a:pt x="724853" y="915352"/>
                </a:cubicBezTo>
                <a:cubicBezTo>
                  <a:pt x="653626" y="915036"/>
                  <a:pt x="595629" y="972520"/>
                  <a:pt x="595313" y="1043747"/>
                </a:cubicBezTo>
                <a:cubicBezTo>
                  <a:pt x="595313" y="1043843"/>
                  <a:pt x="595313" y="1043939"/>
                  <a:pt x="595313" y="1044034"/>
                </a:cubicBezTo>
                <a:cubicBezTo>
                  <a:pt x="595313" y="1116367"/>
                  <a:pt x="653949" y="1175003"/>
                  <a:pt x="726281" y="1175003"/>
                </a:cubicBezTo>
                <a:cubicBezTo>
                  <a:pt x="780530" y="1175003"/>
                  <a:pt x="827076" y="1142020"/>
                  <a:pt x="846958" y="1095013"/>
                </a:cubicBezTo>
                <a:lnTo>
                  <a:pt x="857036" y="1045094"/>
                </a:lnTo>
                <a:lnTo>
                  <a:pt x="856492" y="1043849"/>
                </a:lnTo>
                <a:cubicBezTo>
                  <a:pt x="856489" y="1043721"/>
                  <a:pt x="856488" y="1043592"/>
                  <a:pt x="856487" y="1043463"/>
                </a:cubicBezTo>
                <a:lnTo>
                  <a:pt x="856487" y="1021834"/>
                </a:lnTo>
                <a:lnTo>
                  <a:pt x="841245" y="1015322"/>
                </a:lnTo>
                <a:cubicBezTo>
                  <a:pt x="831234" y="1005104"/>
                  <a:pt x="825113" y="991075"/>
                  <a:pt x="825245" y="975646"/>
                </a:cubicBezTo>
                <a:lnTo>
                  <a:pt x="825245" y="975645"/>
                </a:lnTo>
                <a:cubicBezTo>
                  <a:pt x="825876" y="945088"/>
                  <a:pt x="851159" y="920829"/>
                  <a:pt x="881717" y="921460"/>
                </a:cubicBezTo>
                <a:cubicBezTo>
                  <a:pt x="912274" y="922091"/>
                  <a:pt x="936533" y="947374"/>
                  <a:pt x="935902" y="977932"/>
                </a:cubicBezTo>
                <a:cubicBezTo>
                  <a:pt x="935591" y="992986"/>
                  <a:pt x="929290" y="1006533"/>
                  <a:pt x="919303" y="1016318"/>
                </a:cubicBezTo>
                <a:lnTo>
                  <a:pt x="907065" y="1021316"/>
                </a:lnTo>
                <a:lnTo>
                  <a:pt x="907065" y="1043178"/>
                </a:lnTo>
                <a:lnTo>
                  <a:pt x="906707" y="1044034"/>
                </a:lnTo>
                <a:lnTo>
                  <a:pt x="906875" y="1044034"/>
                </a:lnTo>
                <a:cubicBezTo>
                  <a:pt x="906877" y="1143984"/>
                  <a:pt x="825853" y="1225011"/>
                  <a:pt x="725903" y="1225013"/>
                </a:cubicBezTo>
                <a:cubicBezTo>
                  <a:pt x="725553" y="1225013"/>
                  <a:pt x="725203" y="1225012"/>
                  <a:pt x="724853" y="1225009"/>
                </a:cubicBezTo>
                <a:lnTo>
                  <a:pt x="725043" y="1224629"/>
                </a:lnTo>
                <a:lnTo>
                  <a:pt x="721804" y="1223946"/>
                </a:lnTo>
                <a:lnTo>
                  <a:pt x="721804" y="1224628"/>
                </a:lnTo>
                <a:lnTo>
                  <a:pt x="185261" y="1224628"/>
                </a:lnTo>
                <a:lnTo>
                  <a:pt x="185261" y="1176527"/>
                </a:lnTo>
                <a:lnTo>
                  <a:pt x="606351" y="1176527"/>
                </a:lnTo>
                <a:lnTo>
                  <a:pt x="598243" y="1170987"/>
                </a:lnTo>
                <a:cubicBezTo>
                  <a:pt x="565856" y="1138273"/>
                  <a:pt x="545875" y="1093278"/>
                  <a:pt x="545878" y="1043654"/>
                </a:cubicBezTo>
                <a:cubicBezTo>
                  <a:pt x="546485" y="994690"/>
                  <a:pt x="567471" y="948196"/>
                  <a:pt x="603790" y="915352"/>
                </a:cubicBezTo>
                <a:lnTo>
                  <a:pt x="181928" y="915352"/>
                </a:lnTo>
                <a:cubicBezTo>
                  <a:pt x="110347" y="913877"/>
                  <a:pt x="51124" y="970709"/>
                  <a:pt x="49649" y="1042289"/>
                </a:cubicBezTo>
                <a:cubicBezTo>
                  <a:pt x="49637" y="1042871"/>
                  <a:pt x="49629" y="1043453"/>
                  <a:pt x="49625" y="1044034"/>
                </a:cubicBezTo>
                <a:cubicBezTo>
                  <a:pt x="49888" y="1116839"/>
                  <a:pt x="109121" y="1175647"/>
                  <a:pt x="181926" y="1175384"/>
                </a:cubicBezTo>
                <a:cubicBezTo>
                  <a:pt x="181926" y="1175384"/>
                  <a:pt x="181927" y="1175384"/>
                  <a:pt x="181928" y="1175384"/>
                </a:cubicBezTo>
                <a:lnTo>
                  <a:pt x="181928" y="1224629"/>
                </a:lnTo>
                <a:cubicBezTo>
                  <a:pt x="82036" y="1224114"/>
                  <a:pt x="1039" y="1143541"/>
                  <a:pt x="0" y="1043654"/>
                </a:cubicBezTo>
                <a:cubicBezTo>
                  <a:pt x="1406" y="969419"/>
                  <a:pt x="47351" y="906364"/>
                  <a:pt x="112001" y="879703"/>
                </a:cubicBezTo>
                <a:lnTo>
                  <a:pt x="158782" y="870608"/>
                </a:lnTo>
                <a:lnTo>
                  <a:pt x="158782" y="87630"/>
                </a:lnTo>
                <a:cubicBezTo>
                  <a:pt x="157729" y="40297"/>
                  <a:pt x="195248" y="1073"/>
                  <a:pt x="242580" y="21"/>
                </a:cubicBezTo>
                <a:cubicBezTo>
                  <a:pt x="243222" y="7"/>
                  <a:pt x="243864" y="0"/>
                  <a:pt x="2445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文本框 30"/>
          <p:cNvSpPr txBox="1"/>
          <p:nvPr/>
        </p:nvSpPr>
        <p:spPr>
          <a:xfrm>
            <a:off x="10202109" y="2100009"/>
            <a:ext cx="526532" cy="769441"/>
          </a:xfrm>
          <a:prstGeom prst="rect">
            <a:avLst/>
          </a:prstGeom>
          <a:noFill/>
        </p:spPr>
        <p:txBody>
          <a:bodyPr wrap="square" rtlCol="0">
            <a:spAutoFit/>
          </a:bodyPr>
          <a:lstStyle/>
          <a:p>
            <a:r>
              <a:rPr lang="zh-CN" altLang="en-US" sz="4400" dirty="0">
                <a:solidFill>
                  <a:srgbClr val="C7000B"/>
                </a:solidFill>
              </a:rPr>
              <a:t>√</a:t>
            </a:r>
          </a:p>
        </p:txBody>
      </p:sp>
      <p:sp>
        <p:nvSpPr>
          <p:cNvPr id="33" name="勒索防护场景包">
            <a:extLst>
              <a:ext uri="{FF2B5EF4-FFF2-40B4-BE49-F238E27FC236}">
                <a16:creationId xmlns:a16="http://schemas.microsoft.com/office/drawing/2014/main" id="{DF84717D-D713-4AE7-822A-BD85E0300AA8}"/>
              </a:ext>
            </a:extLst>
          </p:cNvPr>
          <p:cNvSpPr/>
          <p:nvPr/>
        </p:nvSpPr>
        <p:spPr>
          <a:xfrm>
            <a:off x="6312245" y="1973503"/>
            <a:ext cx="1097740" cy="799173"/>
          </a:xfrm>
          <a:custGeom>
            <a:avLst/>
            <a:gdLst>
              <a:gd name="connsiteX0" fmla="*/ 298418 w 596932"/>
              <a:gd name="connsiteY0" fmla="*/ 301466 h 558546"/>
              <a:gd name="connsiteX1" fmla="*/ 312706 w 596932"/>
              <a:gd name="connsiteY1" fmla="*/ 315753 h 558546"/>
              <a:gd name="connsiteX2" fmla="*/ 312706 w 596932"/>
              <a:gd name="connsiteY2" fmla="*/ 351581 h 558546"/>
              <a:gd name="connsiteX3" fmla="*/ 320106 w 596932"/>
              <a:gd name="connsiteY3" fmla="*/ 354646 h 558546"/>
              <a:gd name="connsiteX4" fmla="*/ 329089 w 596932"/>
              <a:gd name="connsiteY4" fmla="*/ 376333 h 558546"/>
              <a:gd name="connsiteX5" fmla="*/ 298418 w 596932"/>
              <a:gd name="connsiteY5" fmla="*/ 407004 h 558546"/>
              <a:gd name="connsiteX6" fmla="*/ 267748 w 596932"/>
              <a:gd name="connsiteY6" fmla="*/ 376333 h 558546"/>
              <a:gd name="connsiteX7" fmla="*/ 276731 w 596932"/>
              <a:gd name="connsiteY7" fmla="*/ 354646 h 558546"/>
              <a:gd name="connsiteX8" fmla="*/ 284131 w 596932"/>
              <a:gd name="connsiteY8" fmla="*/ 351581 h 558546"/>
              <a:gd name="connsiteX9" fmla="*/ 284131 w 596932"/>
              <a:gd name="connsiteY9" fmla="*/ 315753 h 558546"/>
              <a:gd name="connsiteX10" fmla="*/ 298418 w 596932"/>
              <a:gd name="connsiteY10" fmla="*/ 301466 h 558546"/>
              <a:gd name="connsiteX11" fmla="*/ 247650 w 596932"/>
              <a:gd name="connsiteY11" fmla="*/ 281083 h 558546"/>
              <a:gd name="connsiteX12" fmla="*/ 217456 w 596932"/>
              <a:gd name="connsiteY12" fmla="*/ 311277 h 558546"/>
              <a:gd name="connsiteX13" fmla="*/ 217456 w 596932"/>
              <a:gd name="connsiteY13" fmla="*/ 403479 h 558546"/>
              <a:gd name="connsiteX14" fmla="*/ 247650 w 596932"/>
              <a:gd name="connsiteY14" fmla="*/ 433673 h 558546"/>
              <a:gd name="connsiteX15" fmla="*/ 349282 w 596932"/>
              <a:gd name="connsiteY15" fmla="*/ 433673 h 558546"/>
              <a:gd name="connsiteX16" fmla="*/ 379476 w 596932"/>
              <a:gd name="connsiteY16" fmla="*/ 403479 h 558546"/>
              <a:gd name="connsiteX17" fmla="*/ 379476 w 596932"/>
              <a:gd name="connsiteY17" fmla="*/ 311277 h 558546"/>
              <a:gd name="connsiteX18" fmla="*/ 349282 w 596932"/>
              <a:gd name="connsiteY18" fmla="*/ 281083 h 558546"/>
              <a:gd name="connsiteX19" fmla="*/ 287940 w 596932"/>
              <a:gd name="connsiteY19" fmla="*/ 191548 h 558546"/>
              <a:gd name="connsiteX20" fmla="*/ 256413 w 596932"/>
              <a:gd name="connsiteY20" fmla="*/ 223076 h 558546"/>
              <a:gd name="connsiteX21" fmla="*/ 256413 w 596932"/>
              <a:gd name="connsiteY21" fmla="*/ 254318 h 558546"/>
              <a:gd name="connsiteX22" fmla="*/ 340518 w 596932"/>
              <a:gd name="connsiteY22" fmla="*/ 254318 h 558546"/>
              <a:gd name="connsiteX23" fmla="*/ 340518 w 596932"/>
              <a:gd name="connsiteY23" fmla="*/ 223076 h 558546"/>
              <a:gd name="connsiteX24" fmla="*/ 308991 w 596932"/>
              <a:gd name="connsiteY24" fmla="*/ 191548 h 558546"/>
              <a:gd name="connsiteX25" fmla="*/ 287940 w 596932"/>
              <a:gd name="connsiteY25" fmla="*/ 164878 h 558546"/>
              <a:gd name="connsiteX26" fmla="*/ 308991 w 596932"/>
              <a:gd name="connsiteY26" fmla="*/ 164878 h 558546"/>
              <a:gd name="connsiteX27" fmla="*/ 367188 w 596932"/>
              <a:gd name="connsiteY27" fmla="*/ 223076 h 558546"/>
              <a:gd name="connsiteX28" fmla="*/ 367188 w 596932"/>
              <a:gd name="connsiteY28" fmla="*/ 257842 h 558546"/>
              <a:gd name="connsiteX29" fmla="*/ 367149 w 596932"/>
              <a:gd name="connsiteY29" fmla="*/ 257938 h 558546"/>
              <a:gd name="connsiteX30" fmla="*/ 371388 w 596932"/>
              <a:gd name="connsiteY30" fmla="*/ 258796 h 558546"/>
              <a:gd name="connsiteX31" fmla="*/ 406146 w 596932"/>
              <a:gd name="connsiteY31" fmla="*/ 311182 h 558546"/>
              <a:gd name="connsiteX32" fmla="*/ 406146 w 596932"/>
              <a:gd name="connsiteY32" fmla="*/ 403384 h 558546"/>
              <a:gd name="connsiteX33" fmla="*/ 349282 w 596932"/>
              <a:gd name="connsiteY33" fmla="*/ 460248 h 558546"/>
              <a:gd name="connsiteX34" fmla="*/ 247650 w 596932"/>
              <a:gd name="connsiteY34" fmla="*/ 460248 h 558546"/>
              <a:gd name="connsiteX35" fmla="*/ 190786 w 596932"/>
              <a:gd name="connsiteY35" fmla="*/ 403384 h 558546"/>
              <a:gd name="connsiteX36" fmla="*/ 190786 w 596932"/>
              <a:gd name="connsiteY36" fmla="*/ 311182 h 558546"/>
              <a:gd name="connsiteX37" fmla="*/ 225545 w 596932"/>
              <a:gd name="connsiteY37" fmla="*/ 258796 h 558546"/>
              <a:gd name="connsiteX38" fmla="*/ 229783 w 596932"/>
              <a:gd name="connsiteY38" fmla="*/ 257938 h 558546"/>
              <a:gd name="connsiteX39" fmla="*/ 229743 w 596932"/>
              <a:gd name="connsiteY39" fmla="*/ 257842 h 558546"/>
              <a:gd name="connsiteX40" fmla="*/ 229743 w 596932"/>
              <a:gd name="connsiteY40" fmla="*/ 223076 h 558546"/>
              <a:gd name="connsiteX41" fmla="*/ 287940 w 596932"/>
              <a:gd name="connsiteY41" fmla="*/ 164878 h 558546"/>
              <a:gd name="connsiteX42" fmla="*/ 220027 w 596932"/>
              <a:gd name="connsiteY42" fmla="*/ 23812 h 558546"/>
              <a:gd name="connsiteX43" fmla="*/ 196024 w 596932"/>
              <a:gd name="connsiteY43" fmla="*/ 47815 h 558546"/>
              <a:gd name="connsiteX44" fmla="*/ 196024 w 596932"/>
              <a:gd name="connsiteY44" fmla="*/ 95917 h 558546"/>
              <a:gd name="connsiteX45" fmla="*/ 400812 w 596932"/>
              <a:gd name="connsiteY45" fmla="*/ 95917 h 558546"/>
              <a:gd name="connsiteX46" fmla="*/ 400812 w 596932"/>
              <a:gd name="connsiteY46" fmla="*/ 47815 h 558546"/>
              <a:gd name="connsiteX47" fmla="*/ 376809 w 596932"/>
              <a:gd name="connsiteY47" fmla="*/ 23812 h 558546"/>
              <a:gd name="connsiteX48" fmla="*/ 220027 w 596932"/>
              <a:gd name="connsiteY48" fmla="*/ 0 h 558546"/>
              <a:gd name="connsiteX49" fmla="*/ 376809 w 596932"/>
              <a:gd name="connsiteY49" fmla="*/ 0 h 558546"/>
              <a:gd name="connsiteX50" fmla="*/ 424624 w 596932"/>
              <a:gd name="connsiteY50" fmla="*/ 47815 h 558546"/>
              <a:gd name="connsiteX51" fmla="*/ 424624 w 596932"/>
              <a:gd name="connsiteY51" fmla="*/ 95917 h 558546"/>
              <a:gd name="connsiteX52" fmla="*/ 550069 w 596932"/>
              <a:gd name="connsiteY52" fmla="*/ 95917 h 558546"/>
              <a:gd name="connsiteX53" fmla="*/ 596932 w 596932"/>
              <a:gd name="connsiteY53" fmla="*/ 142780 h 558546"/>
              <a:gd name="connsiteX54" fmla="*/ 596932 w 596932"/>
              <a:gd name="connsiteY54" fmla="*/ 492157 h 558546"/>
              <a:gd name="connsiteX55" fmla="*/ 550069 w 596932"/>
              <a:gd name="connsiteY55" fmla="*/ 539020 h 558546"/>
              <a:gd name="connsiteX56" fmla="*/ 524190 w 596932"/>
              <a:gd name="connsiteY56" fmla="*/ 539020 h 558546"/>
              <a:gd name="connsiteX57" fmla="*/ 522922 w 596932"/>
              <a:gd name="connsiteY57" fmla="*/ 543687 h 558546"/>
              <a:gd name="connsiteX58" fmla="*/ 511873 w 596932"/>
              <a:gd name="connsiteY58" fmla="*/ 554832 h 558546"/>
              <a:gd name="connsiteX59" fmla="*/ 497109 w 596932"/>
              <a:gd name="connsiteY59" fmla="*/ 558546 h 558546"/>
              <a:gd name="connsiteX60" fmla="*/ 482346 w 596932"/>
              <a:gd name="connsiteY60" fmla="*/ 554832 h 558546"/>
              <a:gd name="connsiteX61" fmla="*/ 471297 w 596932"/>
              <a:gd name="connsiteY61" fmla="*/ 543687 h 558546"/>
              <a:gd name="connsiteX62" fmla="*/ 467106 w 596932"/>
              <a:gd name="connsiteY62" fmla="*/ 528257 h 558546"/>
              <a:gd name="connsiteX63" fmla="*/ 471297 w 596932"/>
              <a:gd name="connsiteY63" fmla="*/ 513398 h 558546"/>
              <a:gd name="connsiteX64" fmla="*/ 482346 w 596932"/>
              <a:gd name="connsiteY64" fmla="*/ 502253 h 558546"/>
              <a:gd name="connsiteX65" fmla="*/ 497109 w 596932"/>
              <a:gd name="connsiteY65" fmla="*/ 498539 h 558546"/>
              <a:gd name="connsiteX66" fmla="*/ 511873 w 596932"/>
              <a:gd name="connsiteY66" fmla="*/ 502253 h 558546"/>
              <a:gd name="connsiteX67" fmla="*/ 522922 w 596932"/>
              <a:gd name="connsiteY67" fmla="*/ 513398 h 558546"/>
              <a:gd name="connsiteX68" fmla="*/ 523432 w 596932"/>
              <a:gd name="connsiteY68" fmla="*/ 515207 h 558546"/>
              <a:gd name="connsiteX69" fmla="*/ 550069 w 596932"/>
              <a:gd name="connsiteY69" fmla="*/ 515207 h 558546"/>
              <a:gd name="connsiteX70" fmla="*/ 573119 w 596932"/>
              <a:gd name="connsiteY70" fmla="*/ 492157 h 558546"/>
              <a:gd name="connsiteX71" fmla="*/ 573119 w 596932"/>
              <a:gd name="connsiteY71" fmla="*/ 142780 h 558546"/>
              <a:gd name="connsiteX72" fmla="*/ 550069 w 596932"/>
              <a:gd name="connsiteY72" fmla="*/ 119729 h 558546"/>
              <a:gd name="connsiteX73" fmla="*/ 46863 w 596932"/>
              <a:gd name="connsiteY73" fmla="*/ 119729 h 558546"/>
              <a:gd name="connsiteX74" fmla="*/ 23812 w 596932"/>
              <a:gd name="connsiteY74" fmla="*/ 142780 h 558546"/>
              <a:gd name="connsiteX75" fmla="*/ 23812 w 596932"/>
              <a:gd name="connsiteY75" fmla="*/ 492157 h 558546"/>
              <a:gd name="connsiteX76" fmla="*/ 46863 w 596932"/>
              <a:gd name="connsiteY76" fmla="*/ 515207 h 558546"/>
              <a:gd name="connsiteX77" fmla="*/ 380871 w 596932"/>
              <a:gd name="connsiteY77" fmla="*/ 515207 h 558546"/>
              <a:gd name="connsiteX78" fmla="*/ 381381 w 596932"/>
              <a:gd name="connsiteY78" fmla="*/ 513398 h 558546"/>
              <a:gd name="connsiteX79" fmla="*/ 392430 w 596932"/>
              <a:gd name="connsiteY79" fmla="*/ 502253 h 558546"/>
              <a:gd name="connsiteX80" fmla="*/ 407194 w 596932"/>
              <a:gd name="connsiteY80" fmla="*/ 498539 h 558546"/>
              <a:gd name="connsiteX81" fmla="*/ 421957 w 596932"/>
              <a:gd name="connsiteY81" fmla="*/ 502253 h 558546"/>
              <a:gd name="connsiteX82" fmla="*/ 433006 w 596932"/>
              <a:gd name="connsiteY82" fmla="*/ 513398 h 558546"/>
              <a:gd name="connsiteX83" fmla="*/ 437197 w 596932"/>
              <a:gd name="connsiteY83" fmla="*/ 528257 h 558546"/>
              <a:gd name="connsiteX84" fmla="*/ 433006 w 596932"/>
              <a:gd name="connsiteY84" fmla="*/ 543687 h 558546"/>
              <a:gd name="connsiteX85" fmla="*/ 421957 w 596932"/>
              <a:gd name="connsiteY85" fmla="*/ 554832 h 558546"/>
              <a:gd name="connsiteX86" fmla="*/ 407194 w 596932"/>
              <a:gd name="connsiteY86" fmla="*/ 558546 h 558546"/>
              <a:gd name="connsiteX87" fmla="*/ 392430 w 596932"/>
              <a:gd name="connsiteY87" fmla="*/ 554832 h 558546"/>
              <a:gd name="connsiteX88" fmla="*/ 381381 w 596932"/>
              <a:gd name="connsiteY88" fmla="*/ 543687 h 558546"/>
              <a:gd name="connsiteX89" fmla="*/ 380114 w 596932"/>
              <a:gd name="connsiteY89" fmla="*/ 539020 h 558546"/>
              <a:gd name="connsiteX90" fmla="*/ 46863 w 596932"/>
              <a:gd name="connsiteY90" fmla="*/ 539020 h 558546"/>
              <a:gd name="connsiteX91" fmla="*/ 0 w 596932"/>
              <a:gd name="connsiteY91" fmla="*/ 492157 h 558546"/>
              <a:gd name="connsiteX92" fmla="*/ 0 w 596932"/>
              <a:gd name="connsiteY92" fmla="*/ 142780 h 558546"/>
              <a:gd name="connsiteX93" fmla="*/ 46863 w 596932"/>
              <a:gd name="connsiteY93" fmla="*/ 95917 h 558546"/>
              <a:gd name="connsiteX94" fmla="*/ 172212 w 596932"/>
              <a:gd name="connsiteY94" fmla="*/ 95917 h 558546"/>
              <a:gd name="connsiteX95" fmla="*/ 172212 w 596932"/>
              <a:gd name="connsiteY95" fmla="*/ 47815 h 558546"/>
              <a:gd name="connsiteX96" fmla="*/ 220027 w 596932"/>
              <a:gd name="connsiteY96" fmla="*/ 0 h 55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96932" h="558546">
                <a:moveTo>
                  <a:pt x="298418" y="301466"/>
                </a:moveTo>
                <a:cubicBezTo>
                  <a:pt x="306324" y="301466"/>
                  <a:pt x="312706" y="307848"/>
                  <a:pt x="312706" y="315753"/>
                </a:cubicBezTo>
                <a:lnTo>
                  <a:pt x="312706" y="351581"/>
                </a:lnTo>
                <a:lnTo>
                  <a:pt x="320106" y="354646"/>
                </a:lnTo>
                <a:cubicBezTo>
                  <a:pt x="325656" y="360196"/>
                  <a:pt x="329089" y="367864"/>
                  <a:pt x="329089" y="376333"/>
                </a:cubicBezTo>
                <a:cubicBezTo>
                  <a:pt x="329089" y="393272"/>
                  <a:pt x="315357" y="407004"/>
                  <a:pt x="298418" y="407004"/>
                </a:cubicBezTo>
                <a:cubicBezTo>
                  <a:pt x="281479" y="407004"/>
                  <a:pt x="267748" y="393272"/>
                  <a:pt x="267748" y="376333"/>
                </a:cubicBezTo>
                <a:cubicBezTo>
                  <a:pt x="267748" y="367864"/>
                  <a:pt x="271181" y="360196"/>
                  <a:pt x="276731" y="354646"/>
                </a:cubicBezTo>
                <a:lnTo>
                  <a:pt x="284131" y="351581"/>
                </a:lnTo>
                <a:lnTo>
                  <a:pt x="284131" y="315753"/>
                </a:lnTo>
                <a:cubicBezTo>
                  <a:pt x="284131" y="307848"/>
                  <a:pt x="290513" y="301466"/>
                  <a:pt x="298418" y="301466"/>
                </a:cubicBezTo>
                <a:close/>
                <a:moveTo>
                  <a:pt x="247650" y="281083"/>
                </a:moveTo>
                <a:cubicBezTo>
                  <a:pt x="230981" y="281083"/>
                  <a:pt x="217456" y="294608"/>
                  <a:pt x="217456" y="311277"/>
                </a:cubicBezTo>
                <a:lnTo>
                  <a:pt x="217456" y="403479"/>
                </a:lnTo>
                <a:cubicBezTo>
                  <a:pt x="217456" y="420148"/>
                  <a:pt x="230981" y="433673"/>
                  <a:pt x="247650" y="433673"/>
                </a:cubicBezTo>
                <a:lnTo>
                  <a:pt x="349282" y="433673"/>
                </a:lnTo>
                <a:cubicBezTo>
                  <a:pt x="365950" y="433673"/>
                  <a:pt x="379476" y="420148"/>
                  <a:pt x="379476" y="403479"/>
                </a:cubicBezTo>
                <a:lnTo>
                  <a:pt x="379476" y="311277"/>
                </a:lnTo>
                <a:cubicBezTo>
                  <a:pt x="379476" y="294608"/>
                  <a:pt x="365950" y="281083"/>
                  <a:pt x="349282" y="281083"/>
                </a:cubicBezTo>
                <a:close/>
                <a:moveTo>
                  <a:pt x="287940" y="191548"/>
                </a:moveTo>
                <a:cubicBezTo>
                  <a:pt x="270510" y="191548"/>
                  <a:pt x="256413" y="205740"/>
                  <a:pt x="256413" y="223076"/>
                </a:cubicBezTo>
                <a:lnTo>
                  <a:pt x="256413" y="254318"/>
                </a:lnTo>
                <a:lnTo>
                  <a:pt x="340518" y="254318"/>
                </a:lnTo>
                <a:lnTo>
                  <a:pt x="340518" y="223076"/>
                </a:lnTo>
                <a:cubicBezTo>
                  <a:pt x="340518" y="205645"/>
                  <a:pt x="326326" y="191548"/>
                  <a:pt x="308991" y="191548"/>
                </a:cubicBezTo>
                <a:close/>
                <a:moveTo>
                  <a:pt x="287940" y="164878"/>
                </a:moveTo>
                <a:lnTo>
                  <a:pt x="308991" y="164878"/>
                </a:lnTo>
                <a:cubicBezTo>
                  <a:pt x="341090" y="164878"/>
                  <a:pt x="367188" y="190976"/>
                  <a:pt x="367188" y="223076"/>
                </a:cubicBezTo>
                <a:lnTo>
                  <a:pt x="367188" y="257842"/>
                </a:lnTo>
                <a:lnTo>
                  <a:pt x="367149" y="257938"/>
                </a:lnTo>
                <a:lnTo>
                  <a:pt x="371388" y="258796"/>
                </a:lnTo>
                <a:cubicBezTo>
                  <a:pt x="391787" y="267445"/>
                  <a:pt x="406146" y="287679"/>
                  <a:pt x="406146" y="311182"/>
                </a:cubicBezTo>
                <a:lnTo>
                  <a:pt x="406146" y="403384"/>
                </a:lnTo>
                <a:cubicBezTo>
                  <a:pt x="406146" y="434721"/>
                  <a:pt x="380619" y="460248"/>
                  <a:pt x="349282" y="460248"/>
                </a:cubicBezTo>
                <a:lnTo>
                  <a:pt x="247650" y="460248"/>
                </a:lnTo>
                <a:cubicBezTo>
                  <a:pt x="216313" y="460248"/>
                  <a:pt x="190786" y="434721"/>
                  <a:pt x="190786" y="403384"/>
                </a:cubicBezTo>
                <a:lnTo>
                  <a:pt x="190786" y="311182"/>
                </a:lnTo>
                <a:cubicBezTo>
                  <a:pt x="190786" y="287679"/>
                  <a:pt x="205145" y="267445"/>
                  <a:pt x="225545" y="258796"/>
                </a:cubicBezTo>
                <a:lnTo>
                  <a:pt x="229783" y="257938"/>
                </a:lnTo>
                <a:lnTo>
                  <a:pt x="229743" y="257842"/>
                </a:lnTo>
                <a:lnTo>
                  <a:pt x="229743" y="223076"/>
                </a:lnTo>
                <a:cubicBezTo>
                  <a:pt x="229743" y="190976"/>
                  <a:pt x="255841" y="164878"/>
                  <a:pt x="287940" y="164878"/>
                </a:cubicBezTo>
                <a:close/>
                <a:moveTo>
                  <a:pt x="220027" y="23812"/>
                </a:moveTo>
                <a:cubicBezTo>
                  <a:pt x="206787" y="23812"/>
                  <a:pt x="196024" y="34576"/>
                  <a:pt x="196024" y="47815"/>
                </a:cubicBezTo>
                <a:lnTo>
                  <a:pt x="196024" y="95917"/>
                </a:lnTo>
                <a:lnTo>
                  <a:pt x="400812" y="95917"/>
                </a:lnTo>
                <a:lnTo>
                  <a:pt x="400812" y="47815"/>
                </a:lnTo>
                <a:cubicBezTo>
                  <a:pt x="400812" y="34576"/>
                  <a:pt x="390049" y="23812"/>
                  <a:pt x="376809" y="23812"/>
                </a:cubicBezTo>
                <a:close/>
                <a:moveTo>
                  <a:pt x="220027" y="0"/>
                </a:moveTo>
                <a:lnTo>
                  <a:pt x="376809" y="0"/>
                </a:lnTo>
                <a:cubicBezTo>
                  <a:pt x="403193" y="0"/>
                  <a:pt x="424624" y="21431"/>
                  <a:pt x="424624" y="47815"/>
                </a:cubicBezTo>
                <a:lnTo>
                  <a:pt x="424624" y="95917"/>
                </a:lnTo>
                <a:lnTo>
                  <a:pt x="550069" y="95917"/>
                </a:lnTo>
                <a:cubicBezTo>
                  <a:pt x="575881" y="95917"/>
                  <a:pt x="596932" y="116967"/>
                  <a:pt x="596932" y="142780"/>
                </a:cubicBezTo>
                <a:lnTo>
                  <a:pt x="596932" y="492157"/>
                </a:lnTo>
                <a:cubicBezTo>
                  <a:pt x="596932" y="517970"/>
                  <a:pt x="575881" y="539020"/>
                  <a:pt x="550069" y="539020"/>
                </a:cubicBezTo>
                <a:lnTo>
                  <a:pt x="524190" y="539020"/>
                </a:lnTo>
                <a:lnTo>
                  <a:pt x="522922" y="543687"/>
                </a:lnTo>
                <a:cubicBezTo>
                  <a:pt x="520255" y="548450"/>
                  <a:pt x="516636" y="552165"/>
                  <a:pt x="511873" y="554832"/>
                </a:cubicBezTo>
                <a:cubicBezTo>
                  <a:pt x="507111" y="557975"/>
                  <a:pt x="502348" y="558546"/>
                  <a:pt x="497109" y="558546"/>
                </a:cubicBezTo>
                <a:cubicBezTo>
                  <a:pt x="491871" y="558546"/>
                  <a:pt x="487108" y="557975"/>
                  <a:pt x="482346" y="554832"/>
                </a:cubicBezTo>
                <a:cubicBezTo>
                  <a:pt x="477583" y="552165"/>
                  <a:pt x="473964" y="548450"/>
                  <a:pt x="471297" y="543687"/>
                </a:cubicBezTo>
                <a:cubicBezTo>
                  <a:pt x="468630" y="538925"/>
                  <a:pt x="467106" y="534162"/>
                  <a:pt x="467106" y="528257"/>
                </a:cubicBezTo>
                <a:cubicBezTo>
                  <a:pt x="467106" y="522923"/>
                  <a:pt x="468725" y="518160"/>
                  <a:pt x="471297" y="513398"/>
                </a:cubicBezTo>
                <a:cubicBezTo>
                  <a:pt x="473964" y="508635"/>
                  <a:pt x="477583" y="505397"/>
                  <a:pt x="482346" y="502253"/>
                </a:cubicBezTo>
                <a:cubicBezTo>
                  <a:pt x="487108" y="499587"/>
                  <a:pt x="491871" y="498539"/>
                  <a:pt x="497109" y="498539"/>
                </a:cubicBezTo>
                <a:cubicBezTo>
                  <a:pt x="502348" y="498539"/>
                  <a:pt x="507111" y="499587"/>
                  <a:pt x="511873" y="502253"/>
                </a:cubicBezTo>
                <a:cubicBezTo>
                  <a:pt x="516636" y="505397"/>
                  <a:pt x="520255" y="508635"/>
                  <a:pt x="522922" y="513398"/>
                </a:cubicBezTo>
                <a:lnTo>
                  <a:pt x="523432" y="515207"/>
                </a:lnTo>
                <a:lnTo>
                  <a:pt x="550069" y="515207"/>
                </a:lnTo>
                <a:cubicBezTo>
                  <a:pt x="562737" y="515207"/>
                  <a:pt x="573119" y="504920"/>
                  <a:pt x="573119" y="492157"/>
                </a:cubicBezTo>
                <a:lnTo>
                  <a:pt x="573119" y="142780"/>
                </a:lnTo>
                <a:cubicBezTo>
                  <a:pt x="573119" y="130112"/>
                  <a:pt x="562832" y="119729"/>
                  <a:pt x="550069" y="119729"/>
                </a:cubicBezTo>
                <a:lnTo>
                  <a:pt x="46863" y="119729"/>
                </a:lnTo>
                <a:cubicBezTo>
                  <a:pt x="34195" y="119729"/>
                  <a:pt x="23812" y="130016"/>
                  <a:pt x="23812" y="142780"/>
                </a:cubicBezTo>
                <a:lnTo>
                  <a:pt x="23812" y="492157"/>
                </a:lnTo>
                <a:cubicBezTo>
                  <a:pt x="23812" y="504825"/>
                  <a:pt x="34099" y="515207"/>
                  <a:pt x="46863" y="515207"/>
                </a:cubicBezTo>
                <a:lnTo>
                  <a:pt x="380871" y="515207"/>
                </a:lnTo>
                <a:lnTo>
                  <a:pt x="381381" y="513398"/>
                </a:lnTo>
                <a:cubicBezTo>
                  <a:pt x="384048" y="508635"/>
                  <a:pt x="387667" y="505397"/>
                  <a:pt x="392430" y="502253"/>
                </a:cubicBezTo>
                <a:cubicBezTo>
                  <a:pt x="397192" y="499587"/>
                  <a:pt x="401955" y="498539"/>
                  <a:pt x="407194" y="498539"/>
                </a:cubicBezTo>
                <a:cubicBezTo>
                  <a:pt x="412432" y="498539"/>
                  <a:pt x="417195" y="499587"/>
                  <a:pt x="421957" y="502253"/>
                </a:cubicBezTo>
                <a:cubicBezTo>
                  <a:pt x="426720" y="505397"/>
                  <a:pt x="430339" y="508635"/>
                  <a:pt x="433006" y="513398"/>
                </a:cubicBezTo>
                <a:cubicBezTo>
                  <a:pt x="435673" y="518160"/>
                  <a:pt x="437197" y="522923"/>
                  <a:pt x="437197" y="528257"/>
                </a:cubicBezTo>
                <a:cubicBezTo>
                  <a:pt x="437197" y="534067"/>
                  <a:pt x="435578" y="538925"/>
                  <a:pt x="433006" y="543687"/>
                </a:cubicBezTo>
                <a:cubicBezTo>
                  <a:pt x="430339" y="548450"/>
                  <a:pt x="426720" y="552165"/>
                  <a:pt x="421957" y="554832"/>
                </a:cubicBezTo>
                <a:cubicBezTo>
                  <a:pt x="417195" y="557975"/>
                  <a:pt x="412432" y="558546"/>
                  <a:pt x="407194" y="558546"/>
                </a:cubicBezTo>
                <a:cubicBezTo>
                  <a:pt x="401955" y="558546"/>
                  <a:pt x="397192" y="557975"/>
                  <a:pt x="392430" y="554832"/>
                </a:cubicBezTo>
                <a:cubicBezTo>
                  <a:pt x="387667" y="552165"/>
                  <a:pt x="384048" y="548450"/>
                  <a:pt x="381381" y="543687"/>
                </a:cubicBezTo>
                <a:lnTo>
                  <a:pt x="380114" y="539020"/>
                </a:lnTo>
                <a:lnTo>
                  <a:pt x="46863" y="539020"/>
                </a:lnTo>
                <a:cubicBezTo>
                  <a:pt x="21050" y="539020"/>
                  <a:pt x="0" y="517970"/>
                  <a:pt x="0" y="492157"/>
                </a:cubicBezTo>
                <a:lnTo>
                  <a:pt x="0" y="142780"/>
                </a:lnTo>
                <a:cubicBezTo>
                  <a:pt x="0" y="116967"/>
                  <a:pt x="21050" y="95917"/>
                  <a:pt x="46863" y="95917"/>
                </a:cubicBezTo>
                <a:lnTo>
                  <a:pt x="172212" y="95917"/>
                </a:lnTo>
                <a:lnTo>
                  <a:pt x="172212" y="47815"/>
                </a:lnTo>
                <a:cubicBezTo>
                  <a:pt x="172212" y="21431"/>
                  <a:pt x="193643" y="0"/>
                  <a:pt x="220027" y="0"/>
                </a:cubicBezTo>
                <a:close/>
              </a:path>
            </a:pathLst>
          </a:custGeom>
          <a:solidFill>
            <a:srgbClr val="595757"/>
          </a:solidFill>
          <a:ln w="9525" cap="flat">
            <a:solidFill>
              <a:srgbClr val="5B9BD5"/>
            </a:solidFill>
            <a:prstDash val="solid"/>
            <a:miter/>
          </a:ln>
        </p:spPr>
        <p:txBody>
          <a:bodyPr rtlCol="0" anchor="ctr"/>
          <a:lstStyle/>
          <a:p>
            <a:pPr algn="ctr"/>
            <a:endParaRPr lang="zh-CN" altLang="en-US"/>
          </a:p>
        </p:txBody>
      </p:sp>
    </p:spTree>
    <p:custDataLst>
      <p:tags r:id="rId1"/>
    </p:custDataLst>
    <p:extLst>
      <p:ext uri="{BB962C8B-B14F-4D97-AF65-F5344CB8AC3E}">
        <p14:creationId xmlns:p14="http://schemas.microsoft.com/office/powerpoint/2010/main" val="748414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bg1">
                    <a:lumMod val="50000"/>
                  </a:schemeClr>
                </a:solidFill>
              </a:rPr>
              <a:t>华为云</a:t>
            </a:r>
            <a:r>
              <a:rPr lang="en-US" altLang="zh-CN" dirty="0">
                <a:solidFill>
                  <a:schemeClr val="bg1">
                    <a:lumMod val="50000"/>
                  </a:schemeClr>
                </a:solidFill>
              </a:rPr>
              <a:t>Stack</a:t>
            </a:r>
            <a:r>
              <a:rPr lang="zh-CN" altLang="en-US" dirty="0">
                <a:solidFill>
                  <a:schemeClr val="bg1">
                    <a:lumMod val="50000"/>
                  </a:schemeClr>
                </a:solidFill>
              </a:rPr>
              <a:t>版本升级介绍</a:t>
            </a:r>
            <a:endParaRPr lang="en-US" altLang="zh-CN" dirty="0">
              <a:solidFill>
                <a:schemeClr val="bg1">
                  <a:lumMod val="50000"/>
                </a:schemeClr>
              </a:solidFill>
            </a:endParaRPr>
          </a:p>
          <a:p>
            <a:r>
              <a:rPr lang="zh-CN" altLang="en-US" b="1" dirty="0"/>
              <a:t>华为云</a:t>
            </a:r>
            <a:r>
              <a:rPr lang="en-US" altLang="zh-CN" b="1" dirty="0"/>
              <a:t>Stack</a:t>
            </a:r>
            <a:r>
              <a:rPr lang="zh-CN" altLang="en-US" b="1" dirty="0"/>
              <a:t>版本升级主要操作步骤</a:t>
            </a:r>
          </a:p>
          <a:p>
            <a:endParaRPr lang="zh-CN" altLang="en-US" dirty="0">
              <a:solidFill>
                <a:schemeClr val="bg1">
                  <a:lumMod val="50000"/>
                </a:schemeClr>
              </a:solidFill>
            </a:endParaRPr>
          </a:p>
        </p:txBody>
      </p:sp>
    </p:spTree>
    <p:extLst>
      <p:ext uri="{BB962C8B-B14F-4D97-AF65-F5344CB8AC3E}">
        <p14:creationId xmlns:p14="http://schemas.microsoft.com/office/powerpoint/2010/main" val="334559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升级信息收集方法</a:t>
            </a:r>
          </a:p>
        </p:txBody>
      </p:sp>
      <p:sp>
        <p:nvSpPr>
          <p:cNvPr id="3" name="内容占位符 2"/>
          <p:cNvSpPr txBox="1">
            <a:spLocks/>
          </p:cNvSpPr>
          <p:nvPr/>
        </p:nvSpPr>
        <p:spPr>
          <a:xfrm>
            <a:off x="698550" y="810485"/>
            <a:ext cx="11307600" cy="4680000"/>
          </a:xfrm>
          <a:prstGeom prst="rect">
            <a:avLst/>
          </a:prstGeom>
        </p:spPr>
        <p:txBody>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zh-CN" altLang="en-US" dirty="0">
                <a:latin typeface="+mn-lt"/>
                <a:ea typeface="+mn-ea"/>
              </a:rPr>
              <a:t>升级</a:t>
            </a:r>
            <a:r>
              <a:rPr lang="en-US" altLang="zh-CN" dirty="0">
                <a:latin typeface="+mn-lt"/>
                <a:ea typeface="+mn-ea"/>
              </a:rPr>
              <a:t>8.1.1</a:t>
            </a:r>
            <a:r>
              <a:rPr lang="zh-CN" altLang="en-US" dirty="0">
                <a:latin typeface="+mn-lt"/>
                <a:ea typeface="+mn-ea"/>
              </a:rPr>
              <a:t>版本前，可在</a:t>
            </a:r>
            <a:r>
              <a:rPr lang="en-US" altLang="zh-CN" dirty="0">
                <a:latin typeface="+mn-lt"/>
                <a:ea typeface="+mn-ea"/>
              </a:rPr>
              <a:t>ManageOne</a:t>
            </a:r>
            <a:r>
              <a:rPr lang="zh-CN" altLang="en-US" dirty="0">
                <a:latin typeface="+mn-lt"/>
                <a:ea typeface="+mn-ea"/>
              </a:rPr>
              <a:t>一键式收集升级信息</a:t>
            </a:r>
            <a:endParaRPr lang="en-US" altLang="zh-CN" dirty="0">
              <a:latin typeface="+mn-lt"/>
              <a:ea typeface="+mn-ea"/>
            </a:endParaRPr>
          </a:p>
        </p:txBody>
      </p:sp>
      <p:pic>
        <p:nvPicPr>
          <p:cNvPr id="4" name="图片 3"/>
          <p:cNvPicPr>
            <a:picLocks noChangeAspect="1"/>
          </p:cNvPicPr>
          <p:nvPr/>
        </p:nvPicPr>
        <p:blipFill>
          <a:blip r:embed="rId3"/>
          <a:stretch>
            <a:fillRect/>
          </a:stretch>
        </p:blipFill>
        <p:spPr>
          <a:xfrm>
            <a:off x="653761" y="1520775"/>
            <a:ext cx="5019048" cy="4390476"/>
          </a:xfrm>
          <a:prstGeom prst="rect">
            <a:avLst/>
          </a:prstGeom>
          <a:ln w="12700">
            <a:solidFill>
              <a:schemeClr val="bg1">
                <a:lumMod val="85000"/>
              </a:schemeClr>
            </a:solidFill>
          </a:ln>
        </p:spPr>
      </p:pic>
      <p:pic>
        <p:nvPicPr>
          <p:cNvPr id="5" name="图片 4"/>
          <p:cNvPicPr/>
          <p:nvPr/>
        </p:nvPicPr>
        <p:blipFill>
          <a:blip r:embed="rId4"/>
          <a:stretch>
            <a:fillRect/>
          </a:stretch>
        </p:blipFill>
        <p:spPr>
          <a:xfrm>
            <a:off x="1547841" y="2152488"/>
            <a:ext cx="5274310" cy="3548380"/>
          </a:xfrm>
          <a:prstGeom prst="rect">
            <a:avLst/>
          </a:prstGeom>
          <a:ln w="12700">
            <a:solidFill>
              <a:schemeClr val="bg1">
                <a:lumMod val="85000"/>
              </a:schemeClr>
            </a:solidFill>
          </a:ln>
        </p:spPr>
      </p:pic>
      <p:pic>
        <p:nvPicPr>
          <p:cNvPr id="6" name="图片 5"/>
          <p:cNvPicPr/>
          <p:nvPr/>
        </p:nvPicPr>
        <p:blipFill>
          <a:blip r:embed="rId5"/>
          <a:stretch>
            <a:fillRect/>
          </a:stretch>
        </p:blipFill>
        <p:spPr>
          <a:xfrm>
            <a:off x="2188285" y="3246629"/>
            <a:ext cx="6076524" cy="2954146"/>
          </a:xfrm>
          <a:prstGeom prst="rect">
            <a:avLst/>
          </a:prstGeom>
          <a:ln w="12700">
            <a:solidFill>
              <a:schemeClr val="bg1">
                <a:lumMod val="85000"/>
              </a:schemeClr>
            </a:solidFill>
          </a:ln>
        </p:spPr>
      </p:pic>
      <p:sp>
        <p:nvSpPr>
          <p:cNvPr id="7" name="TextBox 86"/>
          <p:cNvSpPr txBox="1"/>
          <p:nvPr/>
        </p:nvSpPr>
        <p:spPr>
          <a:xfrm>
            <a:off x="8691286" y="1968215"/>
            <a:ext cx="2858762" cy="4005913"/>
          </a:xfrm>
          <a:prstGeom prst="rect">
            <a:avLst/>
          </a:prstGeom>
          <a:solidFill>
            <a:srgbClr val="FFFFFF">
              <a:lumMod val="85000"/>
            </a:srgbClr>
          </a:solidFill>
          <a:ln w="19050">
            <a:solidFill>
              <a:srgbClr val="FFFFFF"/>
            </a:solidFill>
          </a:ln>
        </p:spPr>
        <p:txBody>
          <a:bodyPr wrap="square" rtlCol="0" anchor="ctr">
            <a:noAutofit/>
          </a:bodyPr>
          <a:lstStyle/>
          <a:p>
            <a:pPr defTabSz="914400" eaLnBrk="0" hangingPunct="0">
              <a:buClr>
                <a:srgbClr val="990000"/>
              </a:buClr>
              <a:buSzPct val="60000"/>
              <a:defRPr/>
            </a:pPr>
            <a:r>
              <a:rPr lang="en-US" altLang="zh-CN" sz="1600" kern="0" dirty="0"/>
              <a:t>1</a:t>
            </a:r>
            <a:r>
              <a:rPr lang="zh-CN" altLang="en-US" sz="1600" kern="0" dirty="0"/>
              <a:t>、</a:t>
            </a:r>
            <a:r>
              <a:rPr lang="en-US" altLang="zh-CN" sz="1600" kern="0" dirty="0"/>
              <a:t>ManageOne</a:t>
            </a:r>
            <a:r>
              <a:rPr lang="zh-CN" altLang="en-US" sz="1600" kern="0" dirty="0"/>
              <a:t>运维面</a:t>
            </a:r>
            <a:r>
              <a:rPr lang="en-US" altLang="zh-CN" sz="1600" kern="0" dirty="0"/>
              <a:t>&gt; </a:t>
            </a:r>
            <a:r>
              <a:rPr lang="zh-CN" altLang="en-US" sz="1600" kern="0" dirty="0"/>
              <a:t>自动化 </a:t>
            </a:r>
            <a:r>
              <a:rPr lang="en-US" altLang="zh-CN" sz="1600" kern="0" dirty="0"/>
              <a:t>&gt;</a:t>
            </a:r>
            <a:r>
              <a:rPr lang="zh-CN" altLang="en-US" sz="1600" kern="0" dirty="0"/>
              <a:t>编排管理（内置编排）</a:t>
            </a:r>
            <a:r>
              <a:rPr lang="en-US" altLang="zh-CN" sz="1600" kern="0" dirty="0"/>
              <a:t>&gt; </a:t>
            </a:r>
            <a:r>
              <a:rPr lang="zh-CN" altLang="en-US" sz="1600" kern="0" dirty="0"/>
              <a:t>升级前信息收集</a:t>
            </a:r>
            <a:endParaRPr lang="en-US" altLang="zh-CN" sz="1600" kern="0" dirty="0"/>
          </a:p>
          <a:p>
            <a:pPr defTabSz="914400" eaLnBrk="0" hangingPunct="0">
              <a:buClr>
                <a:srgbClr val="990000"/>
              </a:buClr>
              <a:buSzPct val="60000"/>
              <a:defRPr/>
            </a:pPr>
            <a:endParaRPr lang="en-US" altLang="zh-CN" sz="1600" kern="0" dirty="0"/>
          </a:p>
          <a:p>
            <a:pPr defTabSz="914400" eaLnBrk="0" hangingPunct="0">
              <a:buClr>
                <a:srgbClr val="990000"/>
              </a:buClr>
              <a:buSzPct val="60000"/>
              <a:defRPr/>
            </a:pPr>
            <a:r>
              <a:rPr lang="en-US" altLang="zh-CN" sz="1600" kern="0" dirty="0"/>
              <a:t>2</a:t>
            </a:r>
            <a:r>
              <a:rPr lang="zh-CN" altLang="en-US" sz="1600" kern="0" dirty="0"/>
              <a:t>、点击执行，并输入项目名称、升级计划等</a:t>
            </a:r>
            <a:endParaRPr lang="en-US" altLang="zh-CN" sz="1600" kern="0" dirty="0"/>
          </a:p>
          <a:p>
            <a:pPr defTabSz="914400" eaLnBrk="0" hangingPunct="0">
              <a:buClr>
                <a:srgbClr val="990000"/>
              </a:buClr>
              <a:buSzPct val="60000"/>
              <a:defRPr/>
            </a:pPr>
            <a:endParaRPr lang="en-US" altLang="zh-CN" sz="1600" kern="0" dirty="0"/>
          </a:p>
          <a:p>
            <a:pPr defTabSz="914400" eaLnBrk="0" hangingPunct="0">
              <a:buClr>
                <a:srgbClr val="990000"/>
              </a:buClr>
              <a:buSzPct val="60000"/>
              <a:defRPr/>
            </a:pPr>
            <a:r>
              <a:rPr lang="en-US" altLang="zh-CN" sz="1600" kern="0" dirty="0"/>
              <a:t>3</a:t>
            </a:r>
            <a:r>
              <a:rPr lang="zh-CN" altLang="en-US" sz="1600" kern="0" dirty="0"/>
              <a:t>、查看任务执行情况，并下载收集结果，用于导入到</a:t>
            </a:r>
            <a:r>
              <a:rPr lang="en-US" altLang="zh-CN" sz="1600" kern="0" dirty="0"/>
              <a:t>eService</a:t>
            </a:r>
          </a:p>
        </p:txBody>
      </p:sp>
      <p:sp>
        <p:nvSpPr>
          <p:cNvPr id="8" name="Rectangle 179"/>
          <p:cNvSpPr/>
          <p:nvPr/>
        </p:nvSpPr>
        <p:spPr>
          <a:xfrm>
            <a:off x="8691286" y="1449388"/>
            <a:ext cx="2858762" cy="502047"/>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algn="ctr" defTabSz="914400" eaLnBrk="0" hangingPunct="0">
              <a:buClr>
                <a:srgbClr val="990000"/>
              </a:buClr>
              <a:buSzPct val="60000"/>
            </a:pPr>
            <a:r>
              <a:rPr lang="zh-CN" altLang="en-US" sz="1333" b="1" dirty="0">
                <a:solidFill>
                  <a:srgbClr val="FFFFFF"/>
                </a:solidFill>
                <a:cs typeface="Arial" pitchFamily="34" charset="0"/>
              </a:rPr>
              <a:t>操作步骤</a:t>
            </a:r>
            <a:endParaRPr lang="en-US" altLang="zh-CN" sz="1333" b="1" dirty="0">
              <a:solidFill>
                <a:srgbClr val="FFFFFF"/>
              </a:solidFill>
              <a:cs typeface="Arial" pitchFamily="34" charset="0"/>
            </a:endParaRPr>
          </a:p>
        </p:txBody>
      </p:sp>
    </p:spTree>
    <p:extLst>
      <p:ext uri="{BB962C8B-B14F-4D97-AF65-F5344CB8AC3E}">
        <p14:creationId xmlns:p14="http://schemas.microsoft.com/office/powerpoint/2010/main" val="212788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69166" y="2505526"/>
            <a:ext cx="9032363" cy="3612529"/>
            <a:chOff x="569166" y="2505526"/>
            <a:chExt cx="9032363" cy="3612529"/>
          </a:xfrm>
        </p:grpSpPr>
        <p:pic>
          <p:nvPicPr>
            <p:cNvPr id="11" name="图片 10"/>
            <p:cNvPicPr>
              <a:picLocks noChangeAspect="1"/>
            </p:cNvPicPr>
            <p:nvPr/>
          </p:nvPicPr>
          <p:blipFill>
            <a:blip r:embed="rId3"/>
            <a:stretch>
              <a:fillRect/>
            </a:stretch>
          </p:blipFill>
          <p:spPr>
            <a:xfrm>
              <a:off x="569166" y="2505526"/>
              <a:ext cx="9032363" cy="3612529"/>
            </a:xfrm>
            <a:prstGeom prst="rect">
              <a:avLst/>
            </a:prstGeom>
            <a:ln w="12700">
              <a:solidFill>
                <a:schemeClr val="bg1">
                  <a:lumMod val="85000"/>
                </a:schemeClr>
              </a:solidFill>
            </a:ln>
          </p:spPr>
        </p:pic>
        <p:pic>
          <p:nvPicPr>
            <p:cNvPr id="2" name="图片 1"/>
            <p:cNvPicPr>
              <a:picLocks noChangeAspect="1"/>
            </p:cNvPicPr>
            <p:nvPr/>
          </p:nvPicPr>
          <p:blipFill>
            <a:blip r:embed="rId4"/>
            <a:stretch>
              <a:fillRect/>
            </a:stretch>
          </p:blipFill>
          <p:spPr>
            <a:xfrm>
              <a:off x="1998091" y="3218427"/>
              <a:ext cx="1019175" cy="333375"/>
            </a:xfrm>
            <a:prstGeom prst="rect">
              <a:avLst/>
            </a:prstGeom>
          </p:spPr>
        </p:pic>
      </p:grpSp>
      <p:sp>
        <p:nvSpPr>
          <p:cNvPr id="3" name="标题 2"/>
          <p:cNvSpPr>
            <a:spLocks noGrp="1"/>
          </p:cNvSpPr>
          <p:nvPr>
            <p:ph type="title"/>
          </p:nvPr>
        </p:nvSpPr>
        <p:spPr/>
        <p:txBody>
          <a:bodyPr/>
          <a:lstStyle/>
          <a:p>
            <a:r>
              <a:rPr lang="zh-CN" altLang="en-US" dirty="0"/>
              <a:t>升级方案制定</a:t>
            </a:r>
            <a:r>
              <a:rPr lang="en-US" altLang="zh-CN" dirty="0"/>
              <a:t> - </a:t>
            </a:r>
            <a:r>
              <a:rPr lang="zh-CN" altLang="en-US" dirty="0"/>
              <a:t>策略配置</a:t>
            </a:r>
          </a:p>
        </p:txBody>
      </p:sp>
      <p:sp>
        <p:nvSpPr>
          <p:cNvPr id="4" name="Rectangle 3"/>
          <p:cNvSpPr>
            <a:spLocks noGrp="1" noChangeArrowheads="1"/>
          </p:cNvSpPr>
          <p:nvPr>
            <p:ph type="body" sz="quarter" idx="10"/>
          </p:nvPr>
        </p:nvSpPr>
        <p:spPr/>
        <p:txBody>
          <a:bodyPr/>
          <a:lstStyle/>
          <a:p>
            <a:r>
              <a:rPr lang="zh-CN" altLang="en-US" dirty="0"/>
              <a:t>升级方案：在</a:t>
            </a:r>
            <a:r>
              <a:rPr lang="en-US" altLang="zh-CN" dirty="0"/>
              <a:t>eService</a:t>
            </a:r>
            <a:r>
              <a:rPr lang="zh-CN" altLang="en-US" dirty="0"/>
              <a:t>上可自动生成升级方案与</a:t>
            </a:r>
            <a:r>
              <a:rPr lang="en-US" altLang="zh-CN" dirty="0"/>
              <a:t>MOP</a:t>
            </a:r>
            <a:r>
              <a:rPr lang="zh-CN" altLang="en-US" dirty="0"/>
              <a:t>实施模板</a:t>
            </a:r>
            <a:endParaRPr lang="en-US" altLang="zh-CN" dirty="0"/>
          </a:p>
        </p:txBody>
      </p:sp>
      <p:sp>
        <p:nvSpPr>
          <p:cNvPr id="6" name="矩形 5"/>
          <p:cNvSpPr/>
          <p:nvPr/>
        </p:nvSpPr>
        <p:spPr>
          <a:xfrm>
            <a:off x="1950720" y="1690391"/>
            <a:ext cx="1691640" cy="777240"/>
          </a:xfrm>
          <a:prstGeom prst="rect">
            <a:avLst/>
          </a:prstGeom>
          <a:solidFill>
            <a:srgbClr val="297A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rPr>
              <a:t>1</a:t>
            </a:r>
            <a:r>
              <a:rPr lang="zh-CN" altLang="en-US" dirty="0">
                <a:solidFill>
                  <a:prstClr val="white"/>
                </a:solidFill>
              </a:rPr>
              <a:t>、策略配置</a:t>
            </a:r>
          </a:p>
        </p:txBody>
      </p:sp>
      <p:sp>
        <p:nvSpPr>
          <p:cNvPr id="7" name="右箭头 6"/>
          <p:cNvSpPr/>
          <p:nvPr/>
        </p:nvSpPr>
        <p:spPr>
          <a:xfrm>
            <a:off x="3655423" y="1880891"/>
            <a:ext cx="868203" cy="39624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8" name="矩形 7"/>
          <p:cNvSpPr/>
          <p:nvPr/>
        </p:nvSpPr>
        <p:spPr>
          <a:xfrm>
            <a:off x="4526280" y="1690391"/>
            <a:ext cx="1691640" cy="7772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rPr>
              <a:t>2</a:t>
            </a:r>
            <a:r>
              <a:rPr lang="zh-CN" altLang="en-US" dirty="0">
                <a:solidFill>
                  <a:prstClr val="white"/>
                </a:solidFill>
              </a:rPr>
              <a:t>、创建任务</a:t>
            </a:r>
          </a:p>
        </p:txBody>
      </p:sp>
      <p:sp>
        <p:nvSpPr>
          <p:cNvPr id="9" name="矩形 8"/>
          <p:cNvSpPr/>
          <p:nvPr/>
        </p:nvSpPr>
        <p:spPr>
          <a:xfrm>
            <a:off x="7138375" y="1690391"/>
            <a:ext cx="1691640" cy="7772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rPr>
              <a:t>3</a:t>
            </a:r>
            <a:r>
              <a:rPr lang="zh-CN" altLang="en-US" dirty="0">
                <a:solidFill>
                  <a:prstClr val="white"/>
                </a:solidFill>
              </a:rPr>
              <a:t>、生成方案</a:t>
            </a:r>
          </a:p>
        </p:txBody>
      </p:sp>
      <p:sp>
        <p:nvSpPr>
          <p:cNvPr id="10" name="右箭头 9"/>
          <p:cNvSpPr/>
          <p:nvPr/>
        </p:nvSpPr>
        <p:spPr>
          <a:xfrm>
            <a:off x="6246700" y="1880891"/>
            <a:ext cx="868203" cy="39624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2" name="TextBox 86"/>
          <p:cNvSpPr txBox="1"/>
          <p:nvPr/>
        </p:nvSpPr>
        <p:spPr>
          <a:xfrm>
            <a:off x="9796143" y="2886003"/>
            <a:ext cx="1930568" cy="3231654"/>
          </a:xfrm>
          <a:prstGeom prst="rect">
            <a:avLst/>
          </a:prstGeom>
          <a:solidFill>
            <a:srgbClr val="FFFFFF">
              <a:lumMod val="85000"/>
            </a:srgbClr>
          </a:solidFill>
          <a:ln w="19050">
            <a:solidFill>
              <a:srgbClr val="FFFFFF"/>
            </a:solidFill>
          </a:ln>
        </p:spPr>
        <p:txBody>
          <a:bodyPr wrap="square" rtlCol="0">
            <a:spAutoFit/>
          </a:bodyPr>
          <a:lstStyle/>
          <a:p>
            <a:pPr defTabSz="914400" eaLnBrk="0" hangingPunct="0">
              <a:buClr>
                <a:srgbClr val="990000"/>
              </a:buClr>
              <a:buSzPct val="60000"/>
              <a:defRPr/>
            </a:pPr>
            <a:r>
              <a:rPr lang="zh-CN" altLang="en-US" sz="1200" b="1" kern="0" dirty="0"/>
              <a:t>角色</a:t>
            </a:r>
            <a:r>
              <a:rPr lang="zh-CN" altLang="en-US" sz="1200" kern="0" dirty="0"/>
              <a:t>：研发</a:t>
            </a:r>
            <a:endParaRPr lang="en-US" altLang="zh-CN" sz="1200" kern="0" dirty="0"/>
          </a:p>
          <a:p>
            <a:pPr defTabSz="914400" eaLnBrk="0" hangingPunct="0">
              <a:buClr>
                <a:srgbClr val="990000"/>
              </a:buClr>
              <a:buSzPct val="60000"/>
              <a:defRPr/>
            </a:pPr>
            <a:r>
              <a:rPr lang="zh-CN" altLang="en-US" sz="1200" b="1" kern="0" dirty="0"/>
              <a:t>功能定位</a:t>
            </a:r>
            <a:r>
              <a:rPr lang="zh-CN" altLang="en-US" sz="1200" kern="0" dirty="0"/>
              <a:t>：配置升级路径，及对应的高阶方案与</a:t>
            </a:r>
            <a:r>
              <a:rPr lang="en-US" altLang="zh-CN" sz="1200" kern="0" dirty="0"/>
              <a:t>MOP</a:t>
            </a:r>
            <a:r>
              <a:rPr lang="zh-CN" altLang="en-US" sz="1200" kern="0" dirty="0"/>
              <a:t>的中英文模板</a:t>
            </a:r>
            <a:endParaRPr lang="en-US" altLang="zh-CN" sz="1200" kern="0" dirty="0"/>
          </a:p>
          <a:p>
            <a:pPr defTabSz="914400" eaLnBrk="0" hangingPunct="0">
              <a:buClr>
                <a:srgbClr val="990000"/>
              </a:buClr>
              <a:buSzPct val="60000"/>
              <a:defRPr/>
            </a:pPr>
            <a:r>
              <a:rPr lang="zh-CN" altLang="en-US" sz="1200" b="1" kern="0" dirty="0"/>
              <a:t>步骤</a:t>
            </a:r>
            <a:r>
              <a:rPr lang="zh-CN" altLang="en-US" sz="1200" kern="0" dirty="0"/>
              <a:t>：</a:t>
            </a:r>
            <a:endParaRPr lang="en-US" altLang="zh-CN" sz="1200" kern="0" dirty="0"/>
          </a:p>
          <a:p>
            <a:pPr defTabSz="914400" eaLnBrk="0" hangingPunct="0">
              <a:buClr>
                <a:srgbClr val="990000"/>
              </a:buClr>
              <a:buSzPct val="60000"/>
              <a:defRPr/>
            </a:pPr>
            <a:r>
              <a:rPr lang="en-US" altLang="zh-CN" sz="1200" kern="0" dirty="0"/>
              <a:t>1</a:t>
            </a:r>
            <a:r>
              <a:rPr lang="zh-CN" altLang="en-US" sz="1200" kern="0" dirty="0"/>
              <a:t>）点击“策略配置”按钮，在界面右侧展开详细配置界面，此按钮仅有权限的用户才能显示</a:t>
            </a:r>
            <a:endParaRPr lang="en-US" altLang="zh-CN" sz="1200" kern="0" dirty="0"/>
          </a:p>
          <a:p>
            <a:pPr defTabSz="914400" eaLnBrk="0" hangingPunct="0">
              <a:buClr>
                <a:srgbClr val="990000"/>
              </a:buClr>
              <a:buSzPct val="60000"/>
              <a:defRPr/>
            </a:pPr>
            <a:r>
              <a:rPr lang="en-US" altLang="zh-CN" sz="1200" kern="0" dirty="0"/>
              <a:t>2</a:t>
            </a:r>
            <a:r>
              <a:rPr lang="zh-CN" altLang="en-US" sz="1200" kern="0" dirty="0"/>
              <a:t>）“华为云</a:t>
            </a:r>
            <a:r>
              <a:rPr lang="en-US" altLang="zh-CN" sz="1200" kern="0" dirty="0"/>
              <a:t>Stack</a:t>
            </a:r>
            <a:r>
              <a:rPr lang="zh-CN" altLang="en-US" sz="1200" kern="0" dirty="0"/>
              <a:t>版本配置”：添加升级路径的源端、目的端版本</a:t>
            </a:r>
            <a:endParaRPr lang="en-US" altLang="zh-CN" sz="1200" kern="0" dirty="0"/>
          </a:p>
          <a:p>
            <a:pPr defTabSz="914400" eaLnBrk="0" hangingPunct="0">
              <a:buClr>
                <a:srgbClr val="990000"/>
              </a:buClr>
              <a:buSzPct val="60000"/>
              <a:defRPr/>
            </a:pPr>
            <a:r>
              <a:rPr lang="en-US" altLang="zh-CN" sz="1200" kern="0" dirty="0"/>
              <a:t>3</a:t>
            </a:r>
            <a:r>
              <a:rPr lang="zh-CN" altLang="en-US" sz="1200" kern="0" dirty="0"/>
              <a:t>）“升级模板配置”：设置选定的升级路径对应的模板，“模板引用文档”参数配置模板中</a:t>
            </a:r>
            <a:r>
              <a:rPr lang="en-US" altLang="zh-CN" sz="1200" kern="0" dirty="0" err="1"/>
              <a:t>ftl</a:t>
            </a:r>
            <a:r>
              <a:rPr lang="zh-CN" altLang="en-US" sz="1200" kern="0" dirty="0"/>
              <a:t>函数文件</a:t>
            </a:r>
          </a:p>
        </p:txBody>
      </p:sp>
      <p:sp>
        <p:nvSpPr>
          <p:cNvPr id="13" name="Rectangle 179"/>
          <p:cNvSpPr/>
          <p:nvPr/>
        </p:nvSpPr>
        <p:spPr>
          <a:xfrm>
            <a:off x="9796142" y="2367175"/>
            <a:ext cx="1930569" cy="502047"/>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defTabSz="914400" eaLnBrk="0" hangingPunct="0">
              <a:buClr>
                <a:srgbClr val="990000"/>
              </a:buClr>
              <a:buSzPct val="60000"/>
            </a:pPr>
            <a:r>
              <a:rPr lang="en-US" altLang="zh-CN" sz="1333" b="1" dirty="0">
                <a:solidFill>
                  <a:srgbClr val="FFFFFF"/>
                </a:solidFill>
                <a:cs typeface="Arial" pitchFamily="34" charset="0"/>
              </a:rPr>
              <a:t>1</a:t>
            </a:r>
            <a:r>
              <a:rPr lang="zh-CN" altLang="en-US" sz="1333" b="1" dirty="0">
                <a:solidFill>
                  <a:srgbClr val="FFFFFF"/>
                </a:solidFill>
                <a:cs typeface="Arial" pitchFamily="34" charset="0"/>
              </a:rPr>
              <a:t>、策略配置</a:t>
            </a:r>
            <a:endParaRPr lang="en-US" altLang="zh-CN" sz="1333" b="1" dirty="0">
              <a:solidFill>
                <a:srgbClr val="FFFFFF"/>
              </a:solidFill>
              <a:cs typeface="Arial" pitchFamily="34" charset="0"/>
            </a:endParaRPr>
          </a:p>
        </p:txBody>
      </p:sp>
      <p:sp>
        <p:nvSpPr>
          <p:cNvPr id="14" name="矩形 13"/>
          <p:cNvSpPr/>
          <p:nvPr/>
        </p:nvSpPr>
        <p:spPr bwMode="auto">
          <a:xfrm>
            <a:off x="1508637" y="4396875"/>
            <a:ext cx="916348" cy="422296"/>
          </a:xfrm>
          <a:prstGeom prst="rect">
            <a:avLst/>
          </a:prstGeom>
          <a:no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cxnSp>
        <p:nvCxnSpPr>
          <p:cNvPr id="15" name="肘形连接符 14"/>
          <p:cNvCxnSpPr>
            <a:stCxn id="14" idx="0"/>
            <a:endCxn id="13" idx="2"/>
          </p:cNvCxnSpPr>
          <p:nvPr/>
        </p:nvCxnSpPr>
        <p:spPr bwMode="auto">
          <a:xfrm rot="5400000" flipH="1" flipV="1">
            <a:off x="4992138" y="-407128"/>
            <a:ext cx="1778676" cy="7829331"/>
          </a:xfrm>
          <a:prstGeom prst="bentConnector2">
            <a:avLst/>
          </a:prstGeom>
          <a:noFill/>
          <a:ln w="12700">
            <a:solidFill>
              <a:srgbClr val="C7000B"/>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矩形 15"/>
          <p:cNvSpPr/>
          <p:nvPr/>
        </p:nvSpPr>
        <p:spPr bwMode="auto">
          <a:xfrm>
            <a:off x="5197151" y="2916849"/>
            <a:ext cx="4312608" cy="3125006"/>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sp>
        <p:nvSpPr>
          <p:cNvPr id="17" name="椭圆 16"/>
          <p:cNvSpPr/>
          <p:nvPr/>
        </p:nvSpPr>
        <p:spPr bwMode="auto">
          <a:xfrm>
            <a:off x="991038" y="4306575"/>
            <a:ext cx="195532" cy="195532"/>
          </a:xfrm>
          <a:prstGeom prst="ellipse">
            <a:avLst/>
          </a:prstGeom>
          <a:solidFill>
            <a:srgbClr val="C7000B"/>
          </a:solidFill>
          <a:ln w="2540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1</a:t>
            </a:r>
            <a:endParaRPr lang="zh-CN" altLang="en-US" sz="1333" b="1" kern="0" dirty="0">
              <a:solidFill>
                <a:srgbClr val="FFFFFF"/>
              </a:solidFill>
            </a:endParaRPr>
          </a:p>
        </p:txBody>
      </p:sp>
      <p:sp>
        <p:nvSpPr>
          <p:cNvPr id="18" name="椭圆 17"/>
          <p:cNvSpPr/>
          <p:nvPr/>
        </p:nvSpPr>
        <p:spPr bwMode="auto">
          <a:xfrm>
            <a:off x="5306583" y="3120661"/>
            <a:ext cx="195532" cy="195532"/>
          </a:xfrm>
          <a:prstGeom prst="ellipse">
            <a:avLst/>
          </a:prstGeom>
          <a:solidFill>
            <a:srgbClr val="C7000B"/>
          </a:solidFill>
          <a:ln w="2540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3</a:t>
            </a:r>
            <a:endParaRPr lang="zh-CN" altLang="en-US" sz="1333" b="1" kern="0" dirty="0">
              <a:solidFill>
                <a:srgbClr val="FFFFFF"/>
              </a:solidFill>
            </a:endParaRPr>
          </a:p>
        </p:txBody>
      </p:sp>
      <p:sp>
        <p:nvSpPr>
          <p:cNvPr id="19" name="椭圆 18"/>
          <p:cNvSpPr/>
          <p:nvPr/>
        </p:nvSpPr>
        <p:spPr bwMode="auto">
          <a:xfrm>
            <a:off x="6184830" y="3105240"/>
            <a:ext cx="195532" cy="195532"/>
          </a:xfrm>
          <a:prstGeom prst="ellipse">
            <a:avLst/>
          </a:prstGeom>
          <a:solidFill>
            <a:srgbClr val="C7000B"/>
          </a:solidFill>
          <a:ln w="2540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2</a:t>
            </a:r>
            <a:endParaRPr lang="zh-CN" altLang="en-US" sz="1333" b="1" kern="0" dirty="0">
              <a:solidFill>
                <a:srgbClr val="FFFFFF"/>
              </a:solidFill>
            </a:endParaRPr>
          </a:p>
        </p:txBody>
      </p:sp>
    </p:spTree>
    <p:extLst>
      <p:ext uri="{BB962C8B-B14F-4D97-AF65-F5344CB8AC3E}">
        <p14:creationId xmlns:p14="http://schemas.microsoft.com/office/powerpoint/2010/main" val="120660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37123" y="2491760"/>
            <a:ext cx="8541236" cy="3590855"/>
            <a:chOff x="737123" y="2491760"/>
            <a:chExt cx="8541236" cy="3590855"/>
          </a:xfrm>
        </p:grpSpPr>
        <p:pic>
          <p:nvPicPr>
            <p:cNvPr id="22" name="图片 21"/>
            <p:cNvPicPr>
              <a:picLocks noChangeAspect="1"/>
            </p:cNvPicPr>
            <p:nvPr/>
          </p:nvPicPr>
          <p:blipFill>
            <a:blip r:embed="rId3"/>
            <a:stretch>
              <a:fillRect/>
            </a:stretch>
          </p:blipFill>
          <p:spPr>
            <a:xfrm>
              <a:off x="737123" y="2491760"/>
              <a:ext cx="8541236" cy="3590855"/>
            </a:xfrm>
            <a:prstGeom prst="rect">
              <a:avLst/>
            </a:prstGeom>
          </p:spPr>
        </p:pic>
        <p:pic>
          <p:nvPicPr>
            <p:cNvPr id="18" name="图片 17"/>
            <p:cNvPicPr>
              <a:picLocks noChangeAspect="1"/>
            </p:cNvPicPr>
            <p:nvPr/>
          </p:nvPicPr>
          <p:blipFill>
            <a:blip r:embed="rId4"/>
            <a:stretch>
              <a:fillRect/>
            </a:stretch>
          </p:blipFill>
          <p:spPr>
            <a:xfrm>
              <a:off x="1950720" y="2832875"/>
              <a:ext cx="1019175" cy="203634"/>
            </a:xfrm>
            <a:prstGeom prst="rect">
              <a:avLst/>
            </a:prstGeom>
          </p:spPr>
        </p:pic>
      </p:grpSp>
      <p:sp>
        <p:nvSpPr>
          <p:cNvPr id="3" name="标题 2"/>
          <p:cNvSpPr>
            <a:spLocks noGrp="1"/>
          </p:cNvSpPr>
          <p:nvPr>
            <p:ph type="title"/>
          </p:nvPr>
        </p:nvSpPr>
        <p:spPr/>
        <p:txBody>
          <a:bodyPr/>
          <a:lstStyle/>
          <a:p>
            <a:r>
              <a:rPr lang="zh-CN" altLang="en-US" dirty="0"/>
              <a:t>升级方案制定 </a:t>
            </a:r>
            <a:r>
              <a:rPr lang="en-US" altLang="zh-CN" dirty="0"/>
              <a:t>- </a:t>
            </a:r>
            <a:r>
              <a:rPr lang="zh-CN" altLang="en-US" dirty="0"/>
              <a:t>创建任务</a:t>
            </a:r>
          </a:p>
        </p:txBody>
      </p:sp>
      <p:sp>
        <p:nvSpPr>
          <p:cNvPr id="5" name="矩形 4"/>
          <p:cNvSpPr/>
          <p:nvPr/>
        </p:nvSpPr>
        <p:spPr>
          <a:xfrm>
            <a:off x="1950720" y="1653070"/>
            <a:ext cx="1691640" cy="7772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rPr>
              <a:t>1</a:t>
            </a:r>
            <a:r>
              <a:rPr lang="zh-CN" altLang="en-US" dirty="0">
                <a:solidFill>
                  <a:prstClr val="white"/>
                </a:solidFill>
              </a:rPr>
              <a:t>、策略配置</a:t>
            </a:r>
          </a:p>
        </p:txBody>
      </p:sp>
      <p:sp>
        <p:nvSpPr>
          <p:cNvPr id="6" name="右箭头 5"/>
          <p:cNvSpPr/>
          <p:nvPr/>
        </p:nvSpPr>
        <p:spPr>
          <a:xfrm>
            <a:off x="3655423" y="1843570"/>
            <a:ext cx="868203" cy="39624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7" name="矩形 6"/>
          <p:cNvSpPr/>
          <p:nvPr/>
        </p:nvSpPr>
        <p:spPr>
          <a:xfrm>
            <a:off x="4526280" y="1653070"/>
            <a:ext cx="1691640" cy="777240"/>
          </a:xfrm>
          <a:prstGeom prst="rect">
            <a:avLst/>
          </a:prstGeom>
          <a:solidFill>
            <a:srgbClr val="297A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rPr>
              <a:t>2</a:t>
            </a:r>
            <a:r>
              <a:rPr lang="zh-CN" altLang="en-US" dirty="0">
                <a:solidFill>
                  <a:prstClr val="white"/>
                </a:solidFill>
              </a:rPr>
              <a:t>、创建任务</a:t>
            </a:r>
          </a:p>
        </p:txBody>
      </p:sp>
      <p:sp>
        <p:nvSpPr>
          <p:cNvPr id="8" name="矩形 7"/>
          <p:cNvSpPr/>
          <p:nvPr/>
        </p:nvSpPr>
        <p:spPr>
          <a:xfrm>
            <a:off x="7138375" y="1653070"/>
            <a:ext cx="1691640" cy="7772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rPr>
              <a:t>3</a:t>
            </a:r>
            <a:r>
              <a:rPr lang="zh-CN" altLang="en-US" dirty="0">
                <a:solidFill>
                  <a:prstClr val="white"/>
                </a:solidFill>
              </a:rPr>
              <a:t>、生成方案</a:t>
            </a:r>
          </a:p>
        </p:txBody>
      </p:sp>
      <p:sp>
        <p:nvSpPr>
          <p:cNvPr id="9" name="右箭头 8"/>
          <p:cNvSpPr/>
          <p:nvPr/>
        </p:nvSpPr>
        <p:spPr>
          <a:xfrm>
            <a:off x="6246700" y="1843570"/>
            <a:ext cx="868203" cy="39624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0" name="TextBox 86"/>
          <p:cNvSpPr txBox="1"/>
          <p:nvPr/>
        </p:nvSpPr>
        <p:spPr>
          <a:xfrm>
            <a:off x="9684176" y="2746043"/>
            <a:ext cx="1930568" cy="3416320"/>
          </a:xfrm>
          <a:prstGeom prst="rect">
            <a:avLst/>
          </a:prstGeom>
          <a:solidFill>
            <a:srgbClr val="FFFFFF">
              <a:lumMod val="85000"/>
            </a:srgbClr>
          </a:solidFill>
          <a:ln w="19050">
            <a:solidFill>
              <a:srgbClr val="FFFFFF"/>
            </a:solidFill>
          </a:ln>
        </p:spPr>
        <p:txBody>
          <a:bodyPr wrap="square" rtlCol="0">
            <a:spAutoFit/>
          </a:bodyPr>
          <a:lstStyle/>
          <a:p>
            <a:pPr defTabSz="914400" eaLnBrk="0" hangingPunct="0">
              <a:buClr>
                <a:srgbClr val="990000"/>
              </a:buClr>
              <a:buSzPct val="60000"/>
              <a:defRPr/>
            </a:pPr>
            <a:r>
              <a:rPr lang="zh-CN" altLang="en-US" sz="1200" b="1" kern="0" dirty="0"/>
              <a:t>角色</a:t>
            </a:r>
            <a:r>
              <a:rPr lang="zh-CN" altLang="en-US" sz="1200" kern="0" dirty="0"/>
              <a:t>：服务</a:t>
            </a:r>
            <a:endParaRPr lang="en-US" altLang="zh-CN" sz="1200" kern="0" dirty="0"/>
          </a:p>
          <a:p>
            <a:pPr defTabSz="914400" eaLnBrk="0" hangingPunct="0">
              <a:buClr>
                <a:srgbClr val="990000"/>
              </a:buClr>
              <a:buSzPct val="60000"/>
              <a:defRPr/>
            </a:pPr>
            <a:r>
              <a:rPr lang="zh-CN" altLang="en-US" sz="1200" b="1" kern="0" dirty="0"/>
              <a:t>功能定位</a:t>
            </a:r>
            <a:r>
              <a:rPr lang="zh-CN" altLang="en-US" sz="1200" kern="0" dirty="0"/>
              <a:t>：根据</a:t>
            </a:r>
            <a:r>
              <a:rPr lang="en-US" altLang="zh-CN" sz="1200" kern="0" dirty="0"/>
              <a:t>ManageOne</a:t>
            </a:r>
            <a:r>
              <a:rPr lang="zh-CN" altLang="en-US" sz="1200" kern="0" dirty="0"/>
              <a:t>从局点导出的</a:t>
            </a:r>
            <a:r>
              <a:rPr lang="en-US" altLang="zh-CN" sz="1200" kern="0" dirty="0" err="1"/>
              <a:t>json</a:t>
            </a:r>
            <a:r>
              <a:rPr lang="zh-CN" altLang="en-US" sz="1200" kern="0" dirty="0"/>
              <a:t>日志收集包生成方案任务</a:t>
            </a:r>
            <a:endParaRPr lang="en-US" altLang="zh-CN" sz="1200" kern="0" dirty="0"/>
          </a:p>
          <a:p>
            <a:pPr defTabSz="914400" eaLnBrk="0" hangingPunct="0">
              <a:buClr>
                <a:srgbClr val="990000"/>
              </a:buClr>
              <a:buSzPct val="60000"/>
              <a:defRPr/>
            </a:pPr>
            <a:r>
              <a:rPr lang="zh-CN" altLang="en-US" sz="1200" b="1" kern="0" dirty="0"/>
              <a:t>步骤</a:t>
            </a:r>
            <a:r>
              <a:rPr lang="zh-CN" altLang="en-US" sz="1200" kern="0" dirty="0"/>
              <a:t>：</a:t>
            </a:r>
            <a:endParaRPr lang="en-US" altLang="zh-CN" sz="1200" kern="0" dirty="0"/>
          </a:p>
          <a:p>
            <a:pPr defTabSz="914400" eaLnBrk="0" hangingPunct="0">
              <a:buClr>
                <a:srgbClr val="990000"/>
              </a:buClr>
              <a:buSzPct val="60000"/>
              <a:defRPr/>
            </a:pPr>
            <a:r>
              <a:rPr lang="en-US" altLang="zh-CN" sz="1200" kern="0" dirty="0"/>
              <a:t>1</a:t>
            </a:r>
            <a:r>
              <a:rPr lang="zh-CN" altLang="en-US" sz="1200" kern="0" dirty="0"/>
              <a:t>）点击“创建任务”按钮，在界面右侧展开详细界面</a:t>
            </a:r>
            <a:endParaRPr lang="en-US" altLang="zh-CN" sz="1200" kern="0" dirty="0"/>
          </a:p>
          <a:p>
            <a:pPr defTabSz="914400" eaLnBrk="0" hangingPunct="0">
              <a:buClr>
                <a:srgbClr val="990000"/>
              </a:buClr>
              <a:buSzPct val="60000"/>
              <a:defRPr/>
            </a:pPr>
            <a:r>
              <a:rPr lang="en-US" altLang="zh-CN" sz="1200" kern="0" dirty="0"/>
              <a:t>2</a:t>
            </a:r>
            <a:r>
              <a:rPr lang="zh-CN" altLang="en-US" sz="1200" kern="0" dirty="0"/>
              <a:t>）导入收集的日志</a:t>
            </a:r>
            <a:r>
              <a:rPr lang="en-US" altLang="zh-CN" sz="1200" kern="0" dirty="0" err="1"/>
              <a:t>json</a:t>
            </a:r>
            <a:r>
              <a:rPr lang="zh-CN" altLang="en-US" sz="1200" kern="0" dirty="0"/>
              <a:t>文件（若有多个</a:t>
            </a:r>
            <a:r>
              <a:rPr lang="en-US" altLang="zh-CN" sz="1200" kern="0" dirty="0" err="1"/>
              <a:t>json</a:t>
            </a:r>
            <a:r>
              <a:rPr lang="zh-CN" altLang="en-US" sz="1200" kern="0" dirty="0"/>
              <a:t>文件，请将这些</a:t>
            </a:r>
            <a:r>
              <a:rPr lang="en-US" altLang="zh-CN" sz="1200" kern="0" dirty="0" err="1"/>
              <a:t>json</a:t>
            </a:r>
            <a:r>
              <a:rPr lang="zh-CN" altLang="en-US" sz="1200" kern="0" dirty="0"/>
              <a:t>文件压缩到同一个</a:t>
            </a:r>
            <a:r>
              <a:rPr lang="en-US" altLang="zh-CN" sz="1200" kern="0" dirty="0"/>
              <a:t>zip</a:t>
            </a:r>
            <a:r>
              <a:rPr lang="zh-CN" altLang="en-US" sz="1200" kern="0" dirty="0"/>
              <a:t>包中上传），选择升级路径（若出现无法选择，说明</a:t>
            </a:r>
            <a:r>
              <a:rPr lang="en-US" altLang="zh-CN" sz="1200" kern="0" dirty="0" err="1"/>
              <a:t>json</a:t>
            </a:r>
            <a:r>
              <a:rPr lang="zh-CN" altLang="en-US" sz="1200" kern="0" dirty="0"/>
              <a:t>格式不正确或未配置对应升级路径），点击“确定”按钮后完成本操作</a:t>
            </a:r>
            <a:endParaRPr lang="zh-CN" altLang="en-US" sz="1200" kern="0" dirty="0">
              <a:solidFill>
                <a:srgbClr val="000000">
                  <a:lumMod val="65000"/>
                  <a:lumOff val="35000"/>
                </a:srgbClr>
              </a:solidFill>
            </a:endParaRPr>
          </a:p>
        </p:txBody>
      </p:sp>
      <p:sp>
        <p:nvSpPr>
          <p:cNvPr id="11" name="Rectangle 179"/>
          <p:cNvSpPr/>
          <p:nvPr/>
        </p:nvSpPr>
        <p:spPr>
          <a:xfrm>
            <a:off x="9684175" y="2227215"/>
            <a:ext cx="1930569" cy="502047"/>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defTabSz="914400" eaLnBrk="0" hangingPunct="0">
              <a:buClr>
                <a:srgbClr val="990000"/>
              </a:buClr>
              <a:buSzPct val="60000"/>
            </a:pPr>
            <a:r>
              <a:rPr lang="en-US" altLang="zh-CN" sz="1333" b="1" dirty="0">
                <a:solidFill>
                  <a:srgbClr val="FFFFFF"/>
                </a:solidFill>
                <a:cs typeface="Arial" pitchFamily="34" charset="0"/>
              </a:rPr>
              <a:t>2</a:t>
            </a:r>
            <a:r>
              <a:rPr lang="zh-CN" altLang="en-US" sz="1333" b="1" dirty="0">
                <a:solidFill>
                  <a:srgbClr val="FFFFFF"/>
                </a:solidFill>
                <a:cs typeface="Arial" pitchFamily="34" charset="0"/>
              </a:rPr>
              <a:t>、创建任务</a:t>
            </a:r>
            <a:endParaRPr lang="en-US" altLang="zh-CN" sz="1333" b="1" dirty="0">
              <a:solidFill>
                <a:srgbClr val="FFFFFF"/>
              </a:solidFill>
              <a:cs typeface="Arial" pitchFamily="34" charset="0"/>
            </a:endParaRPr>
          </a:p>
        </p:txBody>
      </p:sp>
      <p:sp>
        <p:nvSpPr>
          <p:cNvPr id="12" name="椭圆 11"/>
          <p:cNvSpPr/>
          <p:nvPr/>
        </p:nvSpPr>
        <p:spPr bwMode="auto">
          <a:xfrm>
            <a:off x="477140" y="3716338"/>
            <a:ext cx="180730" cy="180481"/>
          </a:xfrm>
          <a:prstGeom prst="ellipse">
            <a:avLst/>
          </a:prstGeom>
          <a:solidFill>
            <a:srgbClr val="C7000B"/>
          </a:solidFill>
          <a:ln w="2540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1</a:t>
            </a:r>
            <a:endParaRPr lang="zh-CN" altLang="en-US" sz="1333" b="1" kern="0" dirty="0">
              <a:solidFill>
                <a:srgbClr val="FFFFFF"/>
              </a:solidFill>
            </a:endParaRPr>
          </a:p>
        </p:txBody>
      </p:sp>
      <p:cxnSp>
        <p:nvCxnSpPr>
          <p:cNvPr id="14" name="肘形连接符 13"/>
          <p:cNvCxnSpPr>
            <a:stCxn id="15" idx="0"/>
            <a:endCxn id="11" idx="2"/>
          </p:cNvCxnSpPr>
          <p:nvPr/>
        </p:nvCxnSpPr>
        <p:spPr bwMode="auto">
          <a:xfrm rot="5400000" flipH="1" flipV="1">
            <a:off x="4732148" y="-1096961"/>
            <a:ext cx="1376826" cy="8527227"/>
          </a:xfrm>
          <a:prstGeom prst="bentConnector2">
            <a:avLst/>
          </a:prstGeom>
          <a:noFill/>
          <a:ln w="19050">
            <a:solidFill>
              <a:srgbClr val="C7000B"/>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矩形 14"/>
          <p:cNvSpPr/>
          <p:nvPr/>
        </p:nvSpPr>
        <p:spPr bwMode="auto">
          <a:xfrm>
            <a:off x="748235" y="3855065"/>
            <a:ext cx="817425" cy="278396"/>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sp>
        <p:nvSpPr>
          <p:cNvPr id="16" name="矩形 15"/>
          <p:cNvSpPr/>
          <p:nvPr/>
        </p:nvSpPr>
        <p:spPr bwMode="auto">
          <a:xfrm>
            <a:off x="6013434" y="2832875"/>
            <a:ext cx="3263059" cy="3256259"/>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sp>
        <p:nvSpPr>
          <p:cNvPr id="17" name="椭圆 16"/>
          <p:cNvSpPr/>
          <p:nvPr/>
        </p:nvSpPr>
        <p:spPr bwMode="auto">
          <a:xfrm>
            <a:off x="6096604" y="3231493"/>
            <a:ext cx="180730" cy="180481"/>
          </a:xfrm>
          <a:prstGeom prst="ellipse">
            <a:avLst/>
          </a:prstGeom>
          <a:solidFill>
            <a:srgbClr val="C7000B"/>
          </a:solidFill>
          <a:ln w="2540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2</a:t>
            </a:r>
            <a:endParaRPr lang="zh-CN" altLang="en-US" sz="1333" b="1" kern="0" dirty="0">
              <a:solidFill>
                <a:srgbClr val="FFFFFF"/>
              </a:solidFill>
            </a:endParaRPr>
          </a:p>
        </p:txBody>
      </p:sp>
    </p:spTree>
    <p:extLst>
      <p:ext uri="{BB962C8B-B14F-4D97-AF65-F5344CB8AC3E}">
        <p14:creationId xmlns:p14="http://schemas.microsoft.com/office/powerpoint/2010/main" val="374218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28303" y="2559300"/>
            <a:ext cx="4188315" cy="3572566"/>
          </a:xfrm>
          <a:prstGeom prst="rect">
            <a:avLst/>
          </a:prstGeom>
        </p:spPr>
      </p:pic>
      <p:pic>
        <p:nvPicPr>
          <p:cNvPr id="27" name="图片 26"/>
          <p:cNvPicPr>
            <a:picLocks noChangeAspect="1"/>
          </p:cNvPicPr>
          <p:nvPr/>
        </p:nvPicPr>
        <p:blipFill>
          <a:blip r:embed="rId4"/>
          <a:stretch>
            <a:fillRect/>
          </a:stretch>
        </p:blipFill>
        <p:spPr>
          <a:xfrm>
            <a:off x="2522814" y="2836870"/>
            <a:ext cx="7193903" cy="2731245"/>
          </a:xfrm>
          <a:prstGeom prst="rect">
            <a:avLst/>
          </a:prstGeom>
        </p:spPr>
      </p:pic>
      <p:sp>
        <p:nvSpPr>
          <p:cNvPr id="3" name="标题 2"/>
          <p:cNvSpPr>
            <a:spLocks noGrp="1"/>
          </p:cNvSpPr>
          <p:nvPr>
            <p:ph type="title"/>
          </p:nvPr>
        </p:nvSpPr>
        <p:spPr/>
        <p:txBody>
          <a:bodyPr/>
          <a:lstStyle/>
          <a:p>
            <a:r>
              <a:rPr lang="zh-CN" altLang="en-US" dirty="0"/>
              <a:t>升级方案制定</a:t>
            </a:r>
            <a:r>
              <a:rPr lang="en-US" altLang="zh-CN" dirty="0"/>
              <a:t> - </a:t>
            </a:r>
            <a:r>
              <a:rPr lang="zh-CN" altLang="en-US" dirty="0"/>
              <a:t>生成方案</a:t>
            </a:r>
          </a:p>
        </p:txBody>
      </p:sp>
      <p:sp>
        <p:nvSpPr>
          <p:cNvPr id="5" name="矩形 4"/>
          <p:cNvSpPr/>
          <p:nvPr/>
        </p:nvSpPr>
        <p:spPr>
          <a:xfrm>
            <a:off x="1950720" y="1653073"/>
            <a:ext cx="1691640" cy="7772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rPr>
              <a:t>1</a:t>
            </a:r>
            <a:r>
              <a:rPr lang="zh-CN" altLang="en-US" dirty="0">
                <a:solidFill>
                  <a:prstClr val="white"/>
                </a:solidFill>
              </a:rPr>
              <a:t>、策略配置</a:t>
            </a:r>
          </a:p>
        </p:txBody>
      </p:sp>
      <p:sp>
        <p:nvSpPr>
          <p:cNvPr id="6" name="右箭头 5"/>
          <p:cNvSpPr/>
          <p:nvPr/>
        </p:nvSpPr>
        <p:spPr>
          <a:xfrm>
            <a:off x="3655423" y="1843573"/>
            <a:ext cx="868203" cy="39624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7" name="矩形 6"/>
          <p:cNvSpPr/>
          <p:nvPr/>
        </p:nvSpPr>
        <p:spPr>
          <a:xfrm>
            <a:off x="4526280" y="1653073"/>
            <a:ext cx="1691640" cy="7772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rPr>
              <a:t>2</a:t>
            </a:r>
            <a:r>
              <a:rPr lang="zh-CN" altLang="en-US" dirty="0">
                <a:solidFill>
                  <a:prstClr val="white"/>
                </a:solidFill>
              </a:rPr>
              <a:t>、创建任务</a:t>
            </a:r>
          </a:p>
        </p:txBody>
      </p:sp>
      <p:sp>
        <p:nvSpPr>
          <p:cNvPr id="8" name="矩形 7"/>
          <p:cNvSpPr/>
          <p:nvPr/>
        </p:nvSpPr>
        <p:spPr>
          <a:xfrm>
            <a:off x="7138375" y="1653073"/>
            <a:ext cx="1691640" cy="777240"/>
          </a:xfrm>
          <a:prstGeom prst="rect">
            <a:avLst/>
          </a:prstGeom>
          <a:solidFill>
            <a:srgbClr val="297A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dirty="0">
                <a:solidFill>
                  <a:prstClr val="white"/>
                </a:solidFill>
              </a:rPr>
              <a:t>3</a:t>
            </a:r>
            <a:r>
              <a:rPr lang="zh-CN" altLang="en-US" dirty="0">
                <a:solidFill>
                  <a:prstClr val="white"/>
                </a:solidFill>
              </a:rPr>
              <a:t>、生成方案</a:t>
            </a:r>
          </a:p>
        </p:txBody>
      </p:sp>
      <p:sp>
        <p:nvSpPr>
          <p:cNvPr id="9" name="右箭头 8"/>
          <p:cNvSpPr/>
          <p:nvPr/>
        </p:nvSpPr>
        <p:spPr>
          <a:xfrm>
            <a:off x="6246700" y="1843573"/>
            <a:ext cx="868203" cy="39624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0" name="TextBox 86"/>
          <p:cNvSpPr txBox="1"/>
          <p:nvPr/>
        </p:nvSpPr>
        <p:spPr>
          <a:xfrm>
            <a:off x="9758823" y="2651444"/>
            <a:ext cx="1930568" cy="3416320"/>
          </a:xfrm>
          <a:prstGeom prst="rect">
            <a:avLst/>
          </a:prstGeom>
          <a:solidFill>
            <a:srgbClr val="FFFFFF">
              <a:lumMod val="85000"/>
            </a:srgbClr>
          </a:solidFill>
          <a:ln w="19050">
            <a:solidFill>
              <a:srgbClr val="FFFFFF"/>
            </a:solidFill>
          </a:ln>
        </p:spPr>
        <p:txBody>
          <a:bodyPr wrap="square" rtlCol="0">
            <a:spAutoFit/>
          </a:bodyPr>
          <a:lstStyle/>
          <a:p>
            <a:pPr defTabSz="914400" eaLnBrk="0" hangingPunct="0">
              <a:buClr>
                <a:srgbClr val="990000"/>
              </a:buClr>
              <a:buSzPct val="60000"/>
              <a:defRPr/>
            </a:pPr>
            <a:r>
              <a:rPr lang="zh-CN" altLang="en-US" sz="1200" b="1" kern="0" dirty="0"/>
              <a:t>角色</a:t>
            </a:r>
            <a:r>
              <a:rPr lang="zh-CN" altLang="en-US" sz="1200" kern="0" dirty="0"/>
              <a:t>：服务</a:t>
            </a:r>
            <a:endParaRPr lang="en-US" altLang="zh-CN" sz="1200" kern="0" dirty="0"/>
          </a:p>
          <a:p>
            <a:pPr defTabSz="914400" eaLnBrk="0" hangingPunct="0">
              <a:buClr>
                <a:srgbClr val="990000"/>
              </a:buClr>
              <a:buSzPct val="60000"/>
              <a:defRPr/>
            </a:pPr>
            <a:r>
              <a:rPr lang="zh-CN" altLang="en-US" sz="1200" b="1" kern="0" dirty="0"/>
              <a:t>功能定位</a:t>
            </a:r>
            <a:r>
              <a:rPr lang="zh-CN" altLang="en-US" sz="1200" kern="0" dirty="0"/>
              <a:t>：根据</a:t>
            </a:r>
            <a:r>
              <a:rPr lang="en-US" altLang="zh-CN" sz="1200" kern="0" dirty="0"/>
              <a:t>ManageOne</a:t>
            </a:r>
            <a:r>
              <a:rPr lang="zh-CN" altLang="en-US" sz="1200" kern="0" dirty="0"/>
              <a:t>从局点导出的日志包生成升级方案</a:t>
            </a:r>
            <a:endParaRPr lang="en-US" altLang="zh-CN" sz="1200" kern="0" dirty="0"/>
          </a:p>
          <a:p>
            <a:pPr defTabSz="914400" eaLnBrk="0" hangingPunct="0">
              <a:buClr>
                <a:srgbClr val="990000"/>
              </a:buClr>
              <a:buSzPct val="60000"/>
              <a:defRPr/>
            </a:pPr>
            <a:r>
              <a:rPr lang="zh-CN" altLang="en-US" sz="1200" b="1" kern="0" dirty="0"/>
              <a:t>步骤</a:t>
            </a:r>
            <a:r>
              <a:rPr lang="zh-CN" altLang="en-US" sz="1200" kern="0" dirty="0"/>
              <a:t>：</a:t>
            </a:r>
            <a:endParaRPr lang="en-US" altLang="zh-CN" sz="1200" kern="0" dirty="0"/>
          </a:p>
          <a:p>
            <a:pPr defTabSz="914400" eaLnBrk="0" hangingPunct="0">
              <a:buClr>
                <a:srgbClr val="990000"/>
              </a:buClr>
              <a:buSzPct val="60000"/>
              <a:defRPr/>
            </a:pPr>
            <a:r>
              <a:rPr lang="en-US" altLang="zh-CN" sz="1200" kern="0" dirty="0"/>
              <a:t>1</a:t>
            </a:r>
            <a:r>
              <a:rPr lang="zh-CN" altLang="en-US" sz="1200" kern="0" dirty="0"/>
              <a:t>）在“历史任务管理”列表中点击上一步创建的任务卡片跳转到任务详情页面</a:t>
            </a:r>
            <a:endParaRPr lang="en-US" altLang="zh-CN" sz="1200" kern="0" dirty="0"/>
          </a:p>
          <a:p>
            <a:pPr defTabSz="914400" eaLnBrk="0" hangingPunct="0">
              <a:buClr>
                <a:srgbClr val="990000"/>
              </a:buClr>
              <a:buSzPct val="60000"/>
              <a:defRPr/>
            </a:pPr>
            <a:r>
              <a:rPr lang="en-US" altLang="zh-CN" sz="1200" kern="0" dirty="0"/>
              <a:t>2</a:t>
            </a:r>
            <a:r>
              <a:rPr lang="zh-CN" altLang="en-US" sz="1200" kern="0" dirty="0"/>
              <a:t>）选择“升级路径”，并点击“生成方案”按钮，生成的方案文档语言由</a:t>
            </a:r>
            <a:r>
              <a:rPr lang="en-US" altLang="zh-CN" sz="1200" kern="0" dirty="0" err="1"/>
              <a:t>json</a:t>
            </a:r>
            <a:r>
              <a:rPr lang="zh-CN" altLang="en-US" sz="1200" kern="0" dirty="0"/>
              <a:t>文件中的“</a:t>
            </a:r>
            <a:r>
              <a:rPr lang="en-US" altLang="zh-CN" sz="1200" kern="0" dirty="0" err="1"/>
              <a:t>lang</a:t>
            </a:r>
            <a:r>
              <a:rPr lang="zh-CN" altLang="en-US" sz="1200" kern="0" dirty="0"/>
              <a:t>”字段确定</a:t>
            </a:r>
            <a:endParaRPr lang="en-US" altLang="zh-CN" sz="1200" kern="0" dirty="0"/>
          </a:p>
          <a:p>
            <a:pPr defTabSz="914400" eaLnBrk="0" hangingPunct="0">
              <a:buClr>
                <a:srgbClr val="990000"/>
              </a:buClr>
              <a:buSzPct val="60000"/>
              <a:defRPr/>
            </a:pPr>
            <a:r>
              <a:rPr lang="en-US" altLang="zh-CN" sz="1200" kern="0" dirty="0"/>
              <a:t>3</a:t>
            </a:r>
            <a:r>
              <a:rPr lang="zh-CN" altLang="en-US" sz="1200" kern="0" dirty="0"/>
              <a:t>）在操作列“下载”方案压缩文件，压缩文件中包含高阶方案、</a:t>
            </a:r>
            <a:r>
              <a:rPr lang="en-US" altLang="zh-CN" sz="1200" kern="0" dirty="0"/>
              <a:t>MOP</a:t>
            </a:r>
            <a:r>
              <a:rPr lang="zh-CN" altLang="en-US" sz="1200" kern="0" dirty="0"/>
              <a:t>两个文档</a:t>
            </a:r>
            <a:endParaRPr lang="en-US" altLang="zh-CN" sz="1200" kern="0" dirty="0"/>
          </a:p>
        </p:txBody>
      </p:sp>
      <p:sp>
        <p:nvSpPr>
          <p:cNvPr id="11" name="Rectangle 179"/>
          <p:cNvSpPr/>
          <p:nvPr/>
        </p:nvSpPr>
        <p:spPr>
          <a:xfrm>
            <a:off x="9758822" y="2132616"/>
            <a:ext cx="1930569" cy="502047"/>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defTabSz="914400" eaLnBrk="0" hangingPunct="0">
              <a:buClr>
                <a:srgbClr val="990000"/>
              </a:buClr>
              <a:buSzPct val="60000"/>
            </a:pPr>
            <a:r>
              <a:rPr lang="en-US" altLang="zh-CN" sz="1333" b="1" dirty="0">
                <a:solidFill>
                  <a:srgbClr val="FFFFFF"/>
                </a:solidFill>
                <a:cs typeface="Arial" pitchFamily="34" charset="0"/>
              </a:rPr>
              <a:t>3</a:t>
            </a:r>
            <a:r>
              <a:rPr lang="zh-CN" altLang="en-US" sz="1333" b="1" dirty="0">
                <a:solidFill>
                  <a:srgbClr val="FFFFFF"/>
                </a:solidFill>
                <a:cs typeface="Arial" pitchFamily="34" charset="0"/>
              </a:rPr>
              <a:t>、生成方案</a:t>
            </a:r>
            <a:endParaRPr lang="en-US" altLang="zh-CN" sz="1333" b="1" dirty="0">
              <a:solidFill>
                <a:srgbClr val="FFFFFF"/>
              </a:solidFill>
              <a:cs typeface="Arial" pitchFamily="34" charset="0"/>
            </a:endParaRPr>
          </a:p>
        </p:txBody>
      </p:sp>
      <p:sp>
        <p:nvSpPr>
          <p:cNvPr id="13" name="矩形 12"/>
          <p:cNvSpPr/>
          <p:nvPr/>
        </p:nvSpPr>
        <p:spPr bwMode="auto">
          <a:xfrm>
            <a:off x="811763" y="4721148"/>
            <a:ext cx="1506118" cy="1454200"/>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sp>
        <p:nvSpPr>
          <p:cNvPr id="14" name="椭圆 13"/>
          <p:cNvSpPr/>
          <p:nvPr/>
        </p:nvSpPr>
        <p:spPr bwMode="auto">
          <a:xfrm>
            <a:off x="542676" y="4752146"/>
            <a:ext cx="180730" cy="180481"/>
          </a:xfrm>
          <a:prstGeom prst="ellipse">
            <a:avLst/>
          </a:prstGeom>
          <a:solidFill>
            <a:srgbClr val="C7000B"/>
          </a:solidFill>
          <a:ln w="2540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1</a:t>
            </a:r>
            <a:endParaRPr lang="zh-CN" altLang="en-US" sz="1333" b="1" kern="0" dirty="0">
              <a:solidFill>
                <a:srgbClr val="FFFFFF"/>
              </a:solidFill>
            </a:endParaRPr>
          </a:p>
        </p:txBody>
      </p:sp>
      <p:cxnSp>
        <p:nvCxnSpPr>
          <p:cNvPr id="16" name="肘形连接符 15"/>
          <p:cNvCxnSpPr>
            <a:stCxn id="13" idx="0"/>
          </p:cNvCxnSpPr>
          <p:nvPr/>
        </p:nvCxnSpPr>
        <p:spPr bwMode="auto">
          <a:xfrm rot="5400000" flipH="1" flipV="1">
            <a:off x="4558470" y="-419508"/>
            <a:ext cx="2147008" cy="8134305"/>
          </a:xfrm>
          <a:prstGeom prst="bentConnector2">
            <a:avLst/>
          </a:prstGeom>
          <a:noFill/>
          <a:ln w="19050">
            <a:solidFill>
              <a:srgbClr val="C7000B"/>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16"/>
          <p:cNvSpPr/>
          <p:nvPr/>
        </p:nvSpPr>
        <p:spPr bwMode="auto">
          <a:xfrm>
            <a:off x="2528641" y="4050587"/>
            <a:ext cx="3853239" cy="417221"/>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sp>
        <p:nvSpPr>
          <p:cNvPr id="18" name="矩形 17"/>
          <p:cNvSpPr/>
          <p:nvPr/>
        </p:nvSpPr>
        <p:spPr bwMode="auto">
          <a:xfrm>
            <a:off x="8454546" y="5031027"/>
            <a:ext cx="1237038" cy="417221"/>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sp>
        <p:nvSpPr>
          <p:cNvPr id="19" name="椭圆 18"/>
          <p:cNvSpPr/>
          <p:nvPr/>
        </p:nvSpPr>
        <p:spPr bwMode="auto">
          <a:xfrm>
            <a:off x="2270203" y="3999610"/>
            <a:ext cx="180730" cy="180481"/>
          </a:xfrm>
          <a:prstGeom prst="ellipse">
            <a:avLst/>
          </a:prstGeom>
          <a:solidFill>
            <a:srgbClr val="C7000B"/>
          </a:solidFill>
          <a:ln w="2540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2</a:t>
            </a:r>
            <a:endParaRPr lang="zh-CN" altLang="en-US" sz="1333" b="1" kern="0" dirty="0">
              <a:solidFill>
                <a:srgbClr val="FFFFFF"/>
              </a:solidFill>
            </a:endParaRPr>
          </a:p>
        </p:txBody>
      </p:sp>
      <p:sp>
        <p:nvSpPr>
          <p:cNvPr id="20" name="椭圆 19"/>
          <p:cNvSpPr/>
          <p:nvPr/>
        </p:nvSpPr>
        <p:spPr bwMode="auto">
          <a:xfrm>
            <a:off x="8443614" y="4778275"/>
            <a:ext cx="180730" cy="180481"/>
          </a:xfrm>
          <a:prstGeom prst="ellipse">
            <a:avLst/>
          </a:prstGeom>
          <a:solidFill>
            <a:srgbClr val="C7000B"/>
          </a:solidFill>
          <a:ln w="2540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3</a:t>
            </a:r>
            <a:endParaRPr lang="zh-CN" altLang="en-US" sz="1333" b="1" kern="0" dirty="0">
              <a:solidFill>
                <a:srgbClr val="FFFFFF"/>
              </a:solidFill>
            </a:endParaRPr>
          </a:p>
        </p:txBody>
      </p:sp>
    </p:spTree>
    <p:extLst>
      <p:ext uri="{BB962C8B-B14F-4D97-AF65-F5344CB8AC3E}">
        <p14:creationId xmlns:p14="http://schemas.microsoft.com/office/powerpoint/2010/main" val="83226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689863" y="1401103"/>
            <a:ext cx="7224386" cy="4523624"/>
          </a:xfrm>
          <a:prstGeom prst="rect">
            <a:avLst/>
          </a:prstGeom>
        </p:spPr>
      </p:pic>
      <p:sp>
        <p:nvSpPr>
          <p:cNvPr id="3" name="标题 2"/>
          <p:cNvSpPr>
            <a:spLocks noGrp="1"/>
          </p:cNvSpPr>
          <p:nvPr>
            <p:ph type="title"/>
          </p:nvPr>
        </p:nvSpPr>
        <p:spPr/>
        <p:txBody>
          <a:bodyPr/>
          <a:lstStyle/>
          <a:p>
            <a:r>
              <a:rPr lang="zh-CN" altLang="en-US" dirty="0">
                <a:latin typeface="+mn-lt"/>
                <a:ea typeface="+mn-ea"/>
              </a:rPr>
              <a:t>升级软件包下载 </a:t>
            </a:r>
            <a:r>
              <a:rPr lang="en-US" altLang="zh-CN" dirty="0">
                <a:latin typeface="+mn-lt"/>
                <a:ea typeface="+mn-ea"/>
              </a:rPr>
              <a:t>(1)</a:t>
            </a:r>
            <a:endParaRPr lang="zh-CN" altLang="en-US" dirty="0">
              <a:latin typeface="+mn-lt"/>
              <a:ea typeface="+mn-ea"/>
            </a:endParaRPr>
          </a:p>
        </p:txBody>
      </p:sp>
      <p:sp>
        <p:nvSpPr>
          <p:cNvPr id="5" name="TextBox 86"/>
          <p:cNvSpPr txBox="1"/>
          <p:nvPr/>
        </p:nvSpPr>
        <p:spPr>
          <a:xfrm>
            <a:off x="8237838" y="4182853"/>
            <a:ext cx="3401765" cy="738664"/>
          </a:xfrm>
          <a:prstGeom prst="rect">
            <a:avLst/>
          </a:prstGeom>
          <a:solidFill>
            <a:srgbClr val="FFFFFF">
              <a:lumMod val="85000"/>
            </a:srgbClr>
          </a:solidFill>
          <a:ln w="19050">
            <a:solidFill>
              <a:srgbClr val="FFFFFF"/>
            </a:solidFill>
          </a:ln>
        </p:spPr>
        <p:txBody>
          <a:bodyPr wrap="square" rtlCol="0">
            <a:spAutoFit/>
          </a:bodyPr>
          <a:lstStyle/>
          <a:p>
            <a:pPr fontAlgn="t">
              <a:lnSpc>
                <a:spcPct val="150000"/>
              </a:lnSpc>
              <a:defRPr/>
            </a:pPr>
            <a:r>
              <a:rPr lang="zh-CN" altLang="en-US" sz="1400" kern="0" dirty="0"/>
              <a:t>选择好软件包后点击软件包申请，即可开始软件包申请</a:t>
            </a:r>
            <a:endParaRPr lang="en-US" altLang="zh-CN" sz="1400" kern="0" dirty="0"/>
          </a:p>
        </p:txBody>
      </p:sp>
      <p:sp>
        <p:nvSpPr>
          <p:cNvPr id="6" name="Rectangle 179"/>
          <p:cNvSpPr/>
          <p:nvPr/>
        </p:nvSpPr>
        <p:spPr>
          <a:xfrm>
            <a:off x="8245277" y="3829978"/>
            <a:ext cx="3388413"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333" b="1" dirty="0">
                <a:solidFill>
                  <a:srgbClr val="FFFFFF"/>
                </a:solidFill>
                <a:cs typeface="Arial" pitchFamily="34" charset="0"/>
              </a:rPr>
              <a:t>2,</a:t>
            </a:r>
            <a:r>
              <a:rPr lang="zh-CN" altLang="en-US" sz="1333" b="1" dirty="0">
                <a:solidFill>
                  <a:srgbClr val="FFFFFF"/>
                </a:solidFill>
                <a:cs typeface="Arial" pitchFamily="34" charset="0"/>
              </a:rPr>
              <a:t>软件包申请（审批环节）</a:t>
            </a:r>
            <a:endParaRPr lang="en-US" altLang="zh-CN" sz="1333" b="1" dirty="0">
              <a:solidFill>
                <a:srgbClr val="FFFFFF"/>
              </a:solidFill>
              <a:cs typeface="Arial" pitchFamily="34" charset="0"/>
            </a:endParaRPr>
          </a:p>
        </p:txBody>
      </p:sp>
      <p:sp>
        <p:nvSpPr>
          <p:cNvPr id="7" name="TextBox 86"/>
          <p:cNvSpPr txBox="1"/>
          <p:nvPr/>
        </p:nvSpPr>
        <p:spPr>
          <a:xfrm>
            <a:off x="8252460" y="2386911"/>
            <a:ext cx="3387143" cy="738664"/>
          </a:xfrm>
          <a:prstGeom prst="rect">
            <a:avLst/>
          </a:prstGeom>
          <a:solidFill>
            <a:srgbClr val="FFFFFF">
              <a:lumMod val="85000"/>
            </a:srgbClr>
          </a:solidFill>
          <a:ln w="19050">
            <a:solidFill>
              <a:srgbClr val="FFFFFF"/>
            </a:solidFill>
          </a:ln>
        </p:spPr>
        <p:txBody>
          <a:bodyPr wrap="square" rtlCol="0">
            <a:spAutoFit/>
          </a:bodyPr>
          <a:lstStyle/>
          <a:p>
            <a:pPr eaLnBrk="0" hangingPunct="0">
              <a:buClr>
                <a:srgbClr val="990000"/>
              </a:buClr>
              <a:buSzPct val="60000"/>
              <a:defRPr/>
            </a:pPr>
            <a:r>
              <a:rPr lang="zh-CN" altLang="en-US" sz="1400" kern="0" dirty="0"/>
              <a:t>升级方案制定后，在</a:t>
            </a:r>
            <a:r>
              <a:rPr lang="en-US" altLang="zh-CN" sz="1400" kern="0" dirty="0" err="1"/>
              <a:t>Smartkit</a:t>
            </a:r>
            <a:r>
              <a:rPr lang="zh-CN" altLang="en-US" sz="1400" kern="0" dirty="0"/>
              <a:t>上创建软件包管理项目，进入项目后选择需要下载的组件</a:t>
            </a:r>
          </a:p>
        </p:txBody>
      </p:sp>
      <p:sp>
        <p:nvSpPr>
          <p:cNvPr id="8" name="Rectangle 179"/>
          <p:cNvSpPr/>
          <p:nvPr/>
        </p:nvSpPr>
        <p:spPr>
          <a:xfrm>
            <a:off x="8265755" y="2042857"/>
            <a:ext cx="3373848"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333" b="1" dirty="0">
                <a:solidFill>
                  <a:srgbClr val="FFFFFF"/>
                </a:solidFill>
                <a:cs typeface="Arial" pitchFamily="34" charset="0"/>
              </a:rPr>
              <a:t>1,</a:t>
            </a:r>
            <a:r>
              <a:rPr lang="zh-CN" altLang="en-US" sz="1333" b="1" dirty="0">
                <a:solidFill>
                  <a:srgbClr val="FFFFFF"/>
                </a:solidFill>
                <a:cs typeface="Arial" pitchFamily="34" charset="0"/>
              </a:rPr>
              <a:t>导入</a:t>
            </a:r>
            <a:r>
              <a:rPr lang="en-US" altLang="zh-CN" sz="1333" b="1" dirty="0">
                <a:solidFill>
                  <a:srgbClr val="FFFFFF"/>
                </a:solidFill>
                <a:cs typeface="Arial" pitchFamily="34" charset="0"/>
              </a:rPr>
              <a:t>excel</a:t>
            </a:r>
            <a:r>
              <a:rPr lang="zh-CN" altLang="en-US" sz="1333" b="1" dirty="0">
                <a:solidFill>
                  <a:srgbClr val="FFFFFF"/>
                </a:solidFill>
                <a:cs typeface="Arial" pitchFamily="34" charset="0"/>
              </a:rPr>
              <a:t>表格，自动选择软件包</a:t>
            </a:r>
            <a:endParaRPr lang="en-US" altLang="zh-CN" sz="1333" b="1" dirty="0">
              <a:solidFill>
                <a:srgbClr val="FFFFFF"/>
              </a:solidFill>
              <a:cs typeface="Arial" pitchFamily="34" charset="0"/>
            </a:endParaRPr>
          </a:p>
        </p:txBody>
      </p:sp>
      <p:sp>
        <p:nvSpPr>
          <p:cNvPr id="9" name="椭圆 8"/>
          <p:cNvSpPr/>
          <p:nvPr/>
        </p:nvSpPr>
        <p:spPr bwMode="auto">
          <a:xfrm>
            <a:off x="742083" y="1787323"/>
            <a:ext cx="195532" cy="195532"/>
          </a:xfrm>
          <a:prstGeom prst="ellipse">
            <a:avLst/>
          </a:prstGeom>
          <a:solidFill>
            <a:srgbClr val="C7000B"/>
          </a:solidFill>
          <a:ln w="1905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1</a:t>
            </a:r>
            <a:endParaRPr lang="zh-CN" altLang="en-US" sz="1333" b="1" kern="0" dirty="0">
              <a:solidFill>
                <a:srgbClr val="FFFFFF"/>
              </a:solidFill>
            </a:endParaRPr>
          </a:p>
        </p:txBody>
      </p:sp>
      <p:sp>
        <p:nvSpPr>
          <p:cNvPr id="10" name="矩形 9"/>
          <p:cNvSpPr/>
          <p:nvPr/>
        </p:nvSpPr>
        <p:spPr bwMode="auto">
          <a:xfrm>
            <a:off x="2160270" y="2828265"/>
            <a:ext cx="5754244" cy="2893101"/>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sp>
        <p:nvSpPr>
          <p:cNvPr id="11" name="矩形 10"/>
          <p:cNvSpPr/>
          <p:nvPr/>
        </p:nvSpPr>
        <p:spPr bwMode="auto">
          <a:xfrm>
            <a:off x="888141" y="1916009"/>
            <a:ext cx="720741" cy="217323"/>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cxnSp>
        <p:nvCxnSpPr>
          <p:cNvPr id="12" name="肘形连接符 11"/>
          <p:cNvCxnSpPr>
            <a:stCxn id="10" idx="0"/>
            <a:endCxn id="8" idx="2"/>
          </p:cNvCxnSpPr>
          <p:nvPr/>
        </p:nvCxnSpPr>
        <p:spPr bwMode="auto">
          <a:xfrm rot="5400000" flipH="1" flipV="1">
            <a:off x="6344883" y="907394"/>
            <a:ext cx="613380" cy="3228363"/>
          </a:xfrm>
          <a:prstGeom prst="bentConnector2">
            <a:avLst/>
          </a:prstGeom>
          <a:noFill/>
          <a:ln w="19050">
            <a:solidFill>
              <a:srgbClr val="C7000B"/>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12"/>
          <p:cNvSpPr/>
          <p:nvPr/>
        </p:nvSpPr>
        <p:spPr bwMode="auto">
          <a:xfrm>
            <a:off x="7406641" y="3942084"/>
            <a:ext cx="297180" cy="1121406"/>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sp>
        <p:nvSpPr>
          <p:cNvPr id="14" name="椭圆 13"/>
          <p:cNvSpPr/>
          <p:nvPr/>
        </p:nvSpPr>
        <p:spPr bwMode="auto">
          <a:xfrm>
            <a:off x="7211109" y="3795044"/>
            <a:ext cx="195532" cy="195532"/>
          </a:xfrm>
          <a:prstGeom prst="ellipse">
            <a:avLst/>
          </a:prstGeom>
          <a:solidFill>
            <a:srgbClr val="C7000B"/>
          </a:solidFill>
          <a:ln w="1905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2</a:t>
            </a:r>
            <a:endParaRPr lang="zh-CN" altLang="en-US" sz="1333" b="1" kern="0" dirty="0">
              <a:solidFill>
                <a:srgbClr val="FFFFFF"/>
              </a:solidFill>
            </a:endParaRPr>
          </a:p>
        </p:txBody>
      </p:sp>
      <p:cxnSp>
        <p:nvCxnSpPr>
          <p:cNvPr id="15" name="肘形连接符 14"/>
          <p:cNvCxnSpPr>
            <a:stCxn id="13" idx="3"/>
            <a:endCxn id="5" idx="1"/>
          </p:cNvCxnSpPr>
          <p:nvPr/>
        </p:nvCxnSpPr>
        <p:spPr bwMode="auto">
          <a:xfrm>
            <a:off x="7703821" y="4502787"/>
            <a:ext cx="534017" cy="49398"/>
          </a:xfrm>
          <a:prstGeom prst="bentConnector3">
            <a:avLst>
              <a:gd name="adj1" fmla="val 50000"/>
            </a:avLst>
          </a:prstGeom>
          <a:noFill/>
          <a:ln w="19050">
            <a:solidFill>
              <a:srgbClr val="C7000B"/>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077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703787" y="1419753"/>
            <a:ext cx="7224386" cy="4523624"/>
          </a:xfrm>
          <a:prstGeom prst="rect">
            <a:avLst/>
          </a:prstGeom>
        </p:spPr>
      </p:pic>
      <p:sp>
        <p:nvSpPr>
          <p:cNvPr id="3" name="标题 2"/>
          <p:cNvSpPr>
            <a:spLocks noGrp="1"/>
          </p:cNvSpPr>
          <p:nvPr>
            <p:ph type="title"/>
          </p:nvPr>
        </p:nvSpPr>
        <p:spPr/>
        <p:txBody>
          <a:bodyPr/>
          <a:lstStyle/>
          <a:p>
            <a:r>
              <a:rPr lang="zh-CN" altLang="en-US" dirty="0"/>
              <a:t>升级软件包下载 </a:t>
            </a:r>
            <a:r>
              <a:rPr lang="en-US" altLang="zh-CN" dirty="0"/>
              <a:t>(2)</a:t>
            </a:r>
            <a:endParaRPr lang="zh-CN" altLang="en-US" dirty="0"/>
          </a:p>
        </p:txBody>
      </p:sp>
      <p:sp>
        <p:nvSpPr>
          <p:cNvPr id="6" name="TextBox 86"/>
          <p:cNvSpPr txBox="1"/>
          <p:nvPr/>
        </p:nvSpPr>
        <p:spPr>
          <a:xfrm>
            <a:off x="8332470" y="4583422"/>
            <a:ext cx="3321755" cy="738664"/>
          </a:xfrm>
          <a:prstGeom prst="rect">
            <a:avLst/>
          </a:prstGeom>
          <a:solidFill>
            <a:srgbClr val="FFFFFF">
              <a:lumMod val="85000"/>
            </a:srgbClr>
          </a:solidFill>
          <a:ln w="19050">
            <a:solidFill>
              <a:srgbClr val="FFFFFF"/>
            </a:solidFill>
          </a:ln>
        </p:spPr>
        <p:txBody>
          <a:bodyPr wrap="square" rtlCol="0">
            <a:spAutoFit/>
          </a:bodyPr>
          <a:lstStyle/>
          <a:p>
            <a:pPr fontAlgn="t">
              <a:lnSpc>
                <a:spcPct val="150000"/>
              </a:lnSpc>
              <a:defRPr/>
            </a:pPr>
            <a:r>
              <a:rPr lang="zh-CN" altLang="en-US" sz="1400" kern="0" dirty="0"/>
              <a:t>选择好软件包后点击软件包下载，即可开始下载对应软件包</a:t>
            </a:r>
            <a:endParaRPr lang="en-US" altLang="zh-CN" sz="1400" kern="0" dirty="0"/>
          </a:p>
        </p:txBody>
      </p:sp>
      <p:sp>
        <p:nvSpPr>
          <p:cNvPr id="7" name="Rectangle 179"/>
          <p:cNvSpPr/>
          <p:nvPr/>
        </p:nvSpPr>
        <p:spPr>
          <a:xfrm>
            <a:off x="8339595" y="4230547"/>
            <a:ext cx="3308717"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333" b="1" dirty="0">
                <a:solidFill>
                  <a:srgbClr val="FFFFFF"/>
                </a:solidFill>
                <a:cs typeface="Arial" pitchFamily="34" charset="0"/>
              </a:rPr>
              <a:t>4,</a:t>
            </a:r>
            <a:r>
              <a:rPr lang="zh-CN" altLang="en-US" sz="1333" b="1" dirty="0">
                <a:solidFill>
                  <a:srgbClr val="FFFFFF"/>
                </a:solidFill>
                <a:cs typeface="Arial" pitchFamily="34" charset="0"/>
              </a:rPr>
              <a:t>软件包下载</a:t>
            </a:r>
            <a:endParaRPr lang="en-US" altLang="zh-CN" sz="1333" b="1" dirty="0">
              <a:solidFill>
                <a:srgbClr val="FFFFFF"/>
              </a:solidFill>
              <a:cs typeface="Arial" pitchFamily="34" charset="0"/>
            </a:endParaRPr>
          </a:p>
        </p:txBody>
      </p:sp>
      <p:sp>
        <p:nvSpPr>
          <p:cNvPr id="8" name="TextBox 86"/>
          <p:cNvSpPr txBox="1"/>
          <p:nvPr/>
        </p:nvSpPr>
        <p:spPr>
          <a:xfrm>
            <a:off x="8317848" y="2374955"/>
            <a:ext cx="3321755" cy="997196"/>
          </a:xfrm>
          <a:prstGeom prst="rect">
            <a:avLst/>
          </a:prstGeom>
          <a:solidFill>
            <a:srgbClr val="FFFFFF">
              <a:lumMod val="85000"/>
            </a:srgbClr>
          </a:solidFill>
          <a:ln w="19050">
            <a:solidFill>
              <a:srgbClr val="FFFFFF"/>
            </a:solidFill>
          </a:ln>
        </p:spPr>
        <p:txBody>
          <a:bodyPr wrap="square" rtlCol="0">
            <a:spAutoFit/>
          </a:bodyPr>
          <a:lstStyle/>
          <a:p>
            <a:pPr eaLnBrk="0" hangingPunct="0">
              <a:lnSpc>
                <a:spcPct val="140000"/>
              </a:lnSpc>
              <a:buClr>
                <a:srgbClr val="990000"/>
              </a:buClr>
              <a:buSzPct val="60000"/>
              <a:defRPr/>
            </a:pPr>
            <a:r>
              <a:rPr lang="zh-CN" altLang="en-US" sz="1400" kern="0" dirty="0"/>
              <a:t>软件包申请完成后的“当前状态”会显示“可下载”，此处勾选需要下载的软件包</a:t>
            </a:r>
          </a:p>
        </p:txBody>
      </p:sp>
      <p:sp>
        <p:nvSpPr>
          <p:cNvPr id="9" name="Rectangle 179"/>
          <p:cNvSpPr/>
          <p:nvPr/>
        </p:nvSpPr>
        <p:spPr>
          <a:xfrm>
            <a:off x="8330885" y="2030901"/>
            <a:ext cx="3308717"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333" b="1" dirty="0">
                <a:solidFill>
                  <a:srgbClr val="FFFFFF"/>
                </a:solidFill>
                <a:cs typeface="Arial" pitchFamily="34" charset="0"/>
              </a:rPr>
              <a:t>3,</a:t>
            </a:r>
            <a:r>
              <a:rPr lang="zh-CN" altLang="en-US" sz="1333" b="1" dirty="0">
                <a:solidFill>
                  <a:srgbClr val="FFFFFF"/>
                </a:solidFill>
                <a:cs typeface="Arial" pitchFamily="34" charset="0"/>
              </a:rPr>
              <a:t>选择需要下载的软件包</a:t>
            </a:r>
            <a:endParaRPr lang="en-US" altLang="zh-CN" sz="1333" b="1" dirty="0">
              <a:solidFill>
                <a:srgbClr val="FFFFFF"/>
              </a:solidFill>
              <a:cs typeface="Arial" pitchFamily="34" charset="0"/>
            </a:endParaRPr>
          </a:p>
        </p:txBody>
      </p:sp>
      <p:sp>
        <p:nvSpPr>
          <p:cNvPr id="10" name="椭圆 9"/>
          <p:cNvSpPr/>
          <p:nvPr/>
        </p:nvSpPr>
        <p:spPr bwMode="auto">
          <a:xfrm>
            <a:off x="2009309" y="2708198"/>
            <a:ext cx="195532" cy="195532"/>
          </a:xfrm>
          <a:prstGeom prst="ellipse">
            <a:avLst/>
          </a:prstGeom>
          <a:solidFill>
            <a:srgbClr val="C7000B"/>
          </a:solidFill>
          <a:ln w="1905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3</a:t>
            </a:r>
            <a:endParaRPr lang="zh-CN" altLang="en-US" sz="1333" b="1" kern="0" dirty="0">
              <a:solidFill>
                <a:srgbClr val="FFFFFF"/>
              </a:solidFill>
            </a:endParaRPr>
          </a:p>
        </p:txBody>
      </p:sp>
      <p:sp>
        <p:nvSpPr>
          <p:cNvPr id="11" name="矩形 10"/>
          <p:cNvSpPr/>
          <p:nvPr/>
        </p:nvSpPr>
        <p:spPr bwMode="auto">
          <a:xfrm>
            <a:off x="2193266" y="2864171"/>
            <a:ext cx="5616492" cy="2917541"/>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cxnSp>
        <p:nvCxnSpPr>
          <p:cNvPr id="12" name="肘形连接符 11"/>
          <p:cNvCxnSpPr>
            <a:stCxn id="11" idx="0"/>
            <a:endCxn id="9" idx="2"/>
          </p:cNvCxnSpPr>
          <p:nvPr/>
        </p:nvCxnSpPr>
        <p:spPr bwMode="auto">
          <a:xfrm rot="5400000" flipH="1" flipV="1">
            <a:off x="6335577" y="868864"/>
            <a:ext cx="661242" cy="3329373"/>
          </a:xfrm>
          <a:prstGeom prst="bentConnector2">
            <a:avLst/>
          </a:prstGeom>
          <a:noFill/>
          <a:ln w="19050">
            <a:solidFill>
              <a:srgbClr val="C7000B"/>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12"/>
          <p:cNvSpPr/>
          <p:nvPr/>
        </p:nvSpPr>
        <p:spPr bwMode="auto">
          <a:xfrm>
            <a:off x="1396508" y="2466318"/>
            <a:ext cx="537070" cy="216000"/>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sp>
        <p:nvSpPr>
          <p:cNvPr id="14" name="椭圆 13"/>
          <p:cNvSpPr/>
          <p:nvPr/>
        </p:nvSpPr>
        <p:spPr bwMode="auto">
          <a:xfrm>
            <a:off x="1242514" y="2305682"/>
            <a:ext cx="195532" cy="195532"/>
          </a:xfrm>
          <a:prstGeom prst="ellipse">
            <a:avLst/>
          </a:prstGeom>
          <a:solidFill>
            <a:srgbClr val="C7000B"/>
          </a:solidFill>
          <a:ln w="1905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4</a:t>
            </a:r>
            <a:endParaRPr lang="zh-CN" altLang="en-US" sz="1333" b="1" kern="0" dirty="0">
              <a:solidFill>
                <a:srgbClr val="FFFFFF"/>
              </a:solidFill>
            </a:endParaRPr>
          </a:p>
        </p:txBody>
      </p:sp>
      <p:cxnSp>
        <p:nvCxnSpPr>
          <p:cNvPr id="15" name="肘形连接符 14"/>
          <p:cNvCxnSpPr/>
          <p:nvPr/>
        </p:nvCxnSpPr>
        <p:spPr bwMode="auto">
          <a:xfrm>
            <a:off x="1935397" y="2580308"/>
            <a:ext cx="6382784" cy="2326280"/>
          </a:xfrm>
          <a:prstGeom prst="bentConnector3">
            <a:avLst>
              <a:gd name="adj1" fmla="val 97693"/>
            </a:avLst>
          </a:prstGeom>
          <a:noFill/>
          <a:ln w="19050">
            <a:solidFill>
              <a:srgbClr val="C7000B"/>
            </a:solidFill>
            <a:prstDash val="lgDashDot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84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升级前场景确认</a:t>
            </a:r>
            <a:r>
              <a:rPr lang="en-US" altLang="zh-CN" dirty="0"/>
              <a:t> (1)</a:t>
            </a:r>
            <a:endParaRPr lang="zh-CN" altLang="en-US" dirty="0"/>
          </a:p>
        </p:txBody>
      </p:sp>
      <p:sp>
        <p:nvSpPr>
          <p:cNvPr id="4" name="TextBox 86"/>
          <p:cNvSpPr txBox="1"/>
          <p:nvPr/>
        </p:nvSpPr>
        <p:spPr>
          <a:xfrm>
            <a:off x="8846133" y="4555782"/>
            <a:ext cx="2596575" cy="969561"/>
          </a:xfrm>
          <a:prstGeom prst="rect">
            <a:avLst/>
          </a:prstGeom>
          <a:solidFill>
            <a:srgbClr val="FFFFFF">
              <a:lumMod val="85000"/>
            </a:srgbClr>
          </a:solidFill>
          <a:ln w="19050">
            <a:solidFill>
              <a:srgbClr val="FFFFFF"/>
            </a:solidFill>
          </a:ln>
        </p:spPr>
        <p:txBody>
          <a:bodyPr wrap="square" rtlCol="0">
            <a:spAutoFit/>
          </a:bodyPr>
          <a:lstStyle/>
          <a:p>
            <a:pPr eaLnBrk="0" hangingPunct="0">
              <a:lnSpc>
                <a:spcPct val="140000"/>
              </a:lnSpc>
              <a:buClr>
                <a:srgbClr val="990000"/>
              </a:buClr>
              <a:buSzPct val="60000"/>
              <a:defRPr/>
            </a:pPr>
            <a:r>
              <a:rPr lang="zh-CN" altLang="en-US" sz="1400" kern="0" dirty="0"/>
              <a:t>在下拉列表中选择相应路径，工程名称会自动填充，用户可以按需进行修改</a:t>
            </a:r>
          </a:p>
        </p:txBody>
      </p:sp>
      <p:sp>
        <p:nvSpPr>
          <p:cNvPr id="5" name="Rectangle 179"/>
          <p:cNvSpPr/>
          <p:nvPr/>
        </p:nvSpPr>
        <p:spPr>
          <a:xfrm>
            <a:off x="8856325" y="4211727"/>
            <a:ext cx="2586383"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400" b="1" dirty="0">
                <a:solidFill>
                  <a:srgbClr val="FFFFFF"/>
                </a:solidFill>
                <a:cs typeface="Arial" pitchFamily="34" charset="0"/>
              </a:rPr>
              <a:t>2,</a:t>
            </a:r>
            <a:r>
              <a:rPr lang="zh-CN" altLang="en-US" sz="1400" b="1" dirty="0">
                <a:solidFill>
                  <a:srgbClr val="FFFFFF"/>
                </a:solidFill>
                <a:cs typeface="Arial" pitchFamily="34" charset="0"/>
              </a:rPr>
              <a:t> 选择升级路径</a:t>
            </a:r>
            <a:endParaRPr lang="en-US" altLang="zh-CN" sz="1400" b="1" dirty="0">
              <a:solidFill>
                <a:srgbClr val="FFFFFF"/>
              </a:solidFill>
              <a:cs typeface="Arial" pitchFamily="34" charset="0"/>
            </a:endParaRPr>
          </a:p>
        </p:txBody>
      </p:sp>
      <p:sp>
        <p:nvSpPr>
          <p:cNvPr id="6" name="TextBox 86"/>
          <p:cNvSpPr txBox="1"/>
          <p:nvPr/>
        </p:nvSpPr>
        <p:spPr>
          <a:xfrm>
            <a:off x="8825749" y="1927568"/>
            <a:ext cx="2596575" cy="1572803"/>
          </a:xfrm>
          <a:prstGeom prst="rect">
            <a:avLst/>
          </a:prstGeom>
          <a:solidFill>
            <a:srgbClr val="FFFFFF">
              <a:lumMod val="85000"/>
            </a:srgbClr>
          </a:solidFill>
          <a:ln w="19050">
            <a:solidFill>
              <a:srgbClr val="FFFFFF"/>
            </a:solidFill>
          </a:ln>
        </p:spPr>
        <p:txBody>
          <a:bodyPr wrap="square" rtlCol="0">
            <a:spAutoFit/>
          </a:bodyPr>
          <a:lstStyle/>
          <a:p>
            <a:pPr>
              <a:lnSpc>
                <a:spcPct val="140000"/>
              </a:lnSpc>
              <a:defRPr/>
            </a:pPr>
            <a:r>
              <a:rPr lang="zh-CN" altLang="en-US" sz="1400" kern="0" dirty="0"/>
              <a:t>登录后，在工具界面单击“新建工程”，选择“解决方案升级工程”，弹出“新建工程”对话框，选择“解决方案升级工程”</a:t>
            </a:r>
            <a:endParaRPr lang="en-US" altLang="zh-CN" sz="1400" kern="0" dirty="0"/>
          </a:p>
        </p:txBody>
      </p:sp>
      <p:sp>
        <p:nvSpPr>
          <p:cNvPr id="7" name="Rectangle 179"/>
          <p:cNvSpPr/>
          <p:nvPr/>
        </p:nvSpPr>
        <p:spPr>
          <a:xfrm>
            <a:off x="8835941" y="1583514"/>
            <a:ext cx="2586383"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400" b="1" dirty="0">
                <a:solidFill>
                  <a:srgbClr val="FFFFFF"/>
                </a:solidFill>
                <a:cs typeface="Arial" pitchFamily="34" charset="0"/>
              </a:rPr>
              <a:t>1,</a:t>
            </a:r>
            <a:r>
              <a:rPr lang="zh-CN" altLang="en-US" sz="1400" b="1" dirty="0">
                <a:solidFill>
                  <a:srgbClr val="FFFFFF"/>
                </a:solidFill>
                <a:cs typeface="Arial" pitchFamily="34" charset="0"/>
              </a:rPr>
              <a:t> 创建解决方案升级工程</a:t>
            </a:r>
            <a:endParaRPr lang="en-US" altLang="zh-CN" sz="1400" b="1" dirty="0">
              <a:solidFill>
                <a:srgbClr val="FFFFFF"/>
              </a:solidFill>
              <a:cs typeface="Arial" pitchFamily="34" charset="0"/>
            </a:endParaRPr>
          </a:p>
        </p:txBody>
      </p:sp>
      <p:pic>
        <p:nvPicPr>
          <p:cNvPr id="19" name="图片 18"/>
          <p:cNvPicPr>
            <a:picLocks noChangeAspect="1"/>
          </p:cNvPicPr>
          <p:nvPr/>
        </p:nvPicPr>
        <p:blipFill>
          <a:blip r:embed="rId3"/>
          <a:stretch>
            <a:fillRect/>
          </a:stretch>
        </p:blipFill>
        <p:spPr>
          <a:xfrm>
            <a:off x="628897" y="1522553"/>
            <a:ext cx="7920000" cy="4224000"/>
          </a:xfrm>
          <a:prstGeom prst="rect">
            <a:avLst/>
          </a:prstGeom>
          <a:ln w="12700">
            <a:solidFill>
              <a:schemeClr val="bg1">
                <a:lumMod val="85000"/>
              </a:schemeClr>
            </a:solidFill>
          </a:ln>
        </p:spPr>
      </p:pic>
      <p:grpSp>
        <p:nvGrpSpPr>
          <p:cNvPr id="9" name="日志一键式导出"/>
          <p:cNvGrpSpPr/>
          <p:nvPr/>
        </p:nvGrpSpPr>
        <p:grpSpPr>
          <a:xfrm>
            <a:off x="2299574" y="3234790"/>
            <a:ext cx="5633665" cy="493098"/>
            <a:chOff x="2496216" y="2597486"/>
            <a:chExt cx="5633665" cy="493098"/>
          </a:xfrm>
        </p:grpSpPr>
        <p:sp>
          <p:nvSpPr>
            <p:cNvPr id="10" name="矩形 9"/>
            <p:cNvSpPr/>
            <p:nvPr/>
          </p:nvSpPr>
          <p:spPr bwMode="auto">
            <a:xfrm>
              <a:off x="2496216" y="2899897"/>
              <a:ext cx="682753" cy="190687"/>
            </a:xfrm>
            <a:prstGeom prst="rect">
              <a:avLst/>
            </a:prstGeom>
            <a:noFill/>
            <a:ln w="9525" cap="flat" cmpd="sng" algn="ctr">
              <a:solidFill>
                <a:srgbClr val="FF0000"/>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t">
                <a:spcBef>
                  <a:spcPct val="0"/>
                </a:spcBef>
                <a:spcAft>
                  <a:spcPct val="0"/>
                </a:spcAft>
              </a:pPr>
              <a:endParaRPr lang="en-US" sz="2400"/>
            </a:p>
          </p:txBody>
        </p:sp>
        <p:sp>
          <p:nvSpPr>
            <p:cNvPr id="11" name="文本框 10"/>
            <p:cNvSpPr txBox="1"/>
            <p:nvPr/>
          </p:nvSpPr>
          <p:spPr>
            <a:xfrm>
              <a:off x="2496216" y="2597486"/>
              <a:ext cx="5633665" cy="276999"/>
            </a:xfrm>
            <a:prstGeom prst="rect">
              <a:avLst/>
            </a:prstGeom>
            <a:solidFill>
              <a:schemeClr val="bg1"/>
            </a:solidFill>
          </p:spPr>
          <p:txBody>
            <a:bodyPr wrap="square" rtlCol="0">
              <a:spAutoFit/>
            </a:bodyPr>
            <a:lstStyle/>
            <a:p>
              <a:r>
                <a:rPr lang="zh-CN" altLang="en-US" sz="1200" dirty="0">
                  <a:solidFill>
                    <a:srgbClr val="C00000"/>
                  </a:solidFill>
                </a:rPr>
                <a:t>快速导出工具中所有日志，包括操作日志、服务器日志等，便于查看、定位问题。</a:t>
              </a:r>
            </a:p>
          </p:txBody>
        </p:sp>
      </p:grpSp>
      <p:sp>
        <p:nvSpPr>
          <p:cNvPr id="12" name="矩形 11"/>
          <p:cNvSpPr/>
          <p:nvPr/>
        </p:nvSpPr>
        <p:spPr bwMode="auto">
          <a:xfrm>
            <a:off x="972292" y="3524788"/>
            <a:ext cx="491944" cy="191550"/>
          </a:xfrm>
          <a:prstGeom prst="rect">
            <a:avLst/>
          </a:prstGeom>
          <a:noFill/>
          <a:ln w="9525" cap="flat" cmpd="sng" algn="ctr">
            <a:solidFill>
              <a:srgbClr val="FF0000"/>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t">
              <a:spcBef>
                <a:spcPct val="0"/>
              </a:spcBef>
              <a:spcAft>
                <a:spcPct val="0"/>
              </a:spcAft>
            </a:pPr>
            <a:endParaRPr lang="en-US" sz="2400"/>
          </a:p>
        </p:txBody>
      </p:sp>
      <p:pic>
        <p:nvPicPr>
          <p:cNvPr id="2" name="图片 1"/>
          <p:cNvPicPr>
            <a:picLocks noChangeAspect="1"/>
          </p:cNvPicPr>
          <p:nvPr/>
        </p:nvPicPr>
        <p:blipFill rotWithShape="1">
          <a:blip r:embed="rId4"/>
          <a:srcRect b="8470"/>
          <a:stretch/>
        </p:blipFill>
        <p:spPr>
          <a:xfrm>
            <a:off x="591487" y="1529400"/>
            <a:ext cx="7920000" cy="3909374"/>
          </a:xfrm>
          <a:prstGeom prst="rect">
            <a:avLst/>
          </a:prstGeom>
          <a:ln w="12700">
            <a:solidFill>
              <a:schemeClr val="bg1">
                <a:lumMod val="85000"/>
              </a:schemeClr>
            </a:solidFill>
          </a:ln>
        </p:spPr>
      </p:pic>
      <p:sp>
        <p:nvSpPr>
          <p:cNvPr id="14" name="矩形 13"/>
          <p:cNvSpPr/>
          <p:nvPr/>
        </p:nvSpPr>
        <p:spPr bwMode="auto">
          <a:xfrm>
            <a:off x="794482" y="2253327"/>
            <a:ext cx="2520000" cy="792000"/>
          </a:xfrm>
          <a:prstGeom prst="rect">
            <a:avLst/>
          </a:prstGeom>
          <a:noFill/>
          <a:ln w="19050" cap="flat" cmpd="sng" algn="ctr">
            <a:solidFill>
              <a:srgbClr val="C7000B"/>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t">
              <a:spcBef>
                <a:spcPct val="0"/>
              </a:spcBef>
              <a:spcAft>
                <a:spcPct val="0"/>
              </a:spcAft>
            </a:pPr>
            <a:endParaRPr lang="en-US" sz="2400"/>
          </a:p>
        </p:txBody>
      </p:sp>
      <p:sp>
        <p:nvSpPr>
          <p:cNvPr id="15" name="椭圆 14"/>
          <p:cNvSpPr/>
          <p:nvPr/>
        </p:nvSpPr>
        <p:spPr bwMode="auto">
          <a:xfrm>
            <a:off x="591487" y="2106733"/>
            <a:ext cx="195532" cy="195532"/>
          </a:xfrm>
          <a:prstGeom prst="ellipse">
            <a:avLst/>
          </a:prstGeom>
          <a:solidFill>
            <a:srgbClr val="C7000B"/>
          </a:solidFill>
          <a:ln w="2540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1</a:t>
            </a:r>
            <a:endParaRPr lang="zh-CN" altLang="en-US" sz="1333" b="1" kern="0" dirty="0">
              <a:solidFill>
                <a:srgbClr val="FFFFFF"/>
              </a:solidFill>
            </a:endParaRPr>
          </a:p>
        </p:txBody>
      </p:sp>
      <p:pic>
        <p:nvPicPr>
          <p:cNvPr id="20" name="图片 19"/>
          <p:cNvPicPr>
            <a:picLocks noChangeAspect="1"/>
          </p:cNvPicPr>
          <p:nvPr/>
        </p:nvPicPr>
        <p:blipFill>
          <a:blip r:embed="rId5"/>
          <a:stretch>
            <a:fillRect/>
          </a:stretch>
        </p:blipFill>
        <p:spPr>
          <a:xfrm>
            <a:off x="3336544" y="2232176"/>
            <a:ext cx="2880000" cy="1539491"/>
          </a:xfrm>
          <a:prstGeom prst="rect">
            <a:avLst/>
          </a:prstGeom>
        </p:spPr>
      </p:pic>
      <p:sp>
        <p:nvSpPr>
          <p:cNvPr id="17" name="椭圆 16"/>
          <p:cNvSpPr/>
          <p:nvPr/>
        </p:nvSpPr>
        <p:spPr bwMode="auto">
          <a:xfrm>
            <a:off x="3286961" y="2657349"/>
            <a:ext cx="195532" cy="195532"/>
          </a:xfrm>
          <a:prstGeom prst="ellipse">
            <a:avLst/>
          </a:prstGeom>
          <a:solidFill>
            <a:srgbClr val="C7000B"/>
          </a:solidFill>
          <a:ln w="2540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2</a:t>
            </a:r>
            <a:endParaRPr lang="zh-CN" altLang="en-US" sz="1333" b="1" kern="0" dirty="0">
              <a:solidFill>
                <a:srgbClr val="FFFFFF"/>
              </a:solidFill>
            </a:endParaRPr>
          </a:p>
        </p:txBody>
      </p:sp>
      <p:sp>
        <p:nvSpPr>
          <p:cNvPr id="18" name="矩形 17"/>
          <p:cNvSpPr/>
          <p:nvPr/>
        </p:nvSpPr>
        <p:spPr bwMode="auto">
          <a:xfrm>
            <a:off x="3430449" y="2869084"/>
            <a:ext cx="2230029" cy="788516"/>
          </a:xfrm>
          <a:prstGeom prst="rect">
            <a:avLst/>
          </a:prstGeom>
          <a:noFill/>
          <a:ln w="19050" cap="flat" cmpd="sng" algn="ctr">
            <a:solidFill>
              <a:srgbClr val="C7000B"/>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t">
              <a:spcBef>
                <a:spcPct val="0"/>
              </a:spcBef>
              <a:spcAft>
                <a:spcPct val="0"/>
              </a:spcAft>
            </a:pPr>
            <a:endParaRPr lang="en-US" sz="2400"/>
          </a:p>
        </p:txBody>
      </p:sp>
    </p:spTree>
    <p:extLst>
      <p:ext uri="{BB962C8B-B14F-4D97-AF65-F5344CB8AC3E}">
        <p14:creationId xmlns:p14="http://schemas.microsoft.com/office/powerpoint/2010/main" val="273384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升级前场景确认 </a:t>
            </a:r>
            <a:r>
              <a:rPr lang="en-US" altLang="zh-CN" dirty="0"/>
              <a:t>(2)</a:t>
            </a:r>
            <a:endParaRPr lang="zh-CN" altLang="en-US" dirty="0"/>
          </a:p>
        </p:txBody>
      </p:sp>
      <p:pic>
        <p:nvPicPr>
          <p:cNvPr id="15" name="图片 14"/>
          <p:cNvPicPr>
            <a:picLocks noChangeAspect="1"/>
          </p:cNvPicPr>
          <p:nvPr/>
        </p:nvPicPr>
        <p:blipFill>
          <a:blip r:embed="rId3"/>
          <a:stretch>
            <a:fillRect/>
          </a:stretch>
        </p:blipFill>
        <p:spPr>
          <a:xfrm>
            <a:off x="855785" y="1538153"/>
            <a:ext cx="7200000" cy="3672857"/>
          </a:xfrm>
          <a:prstGeom prst="rect">
            <a:avLst/>
          </a:prstGeom>
          <a:ln w="12700">
            <a:solidFill>
              <a:schemeClr val="bg1">
                <a:lumMod val="85000"/>
              </a:schemeClr>
            </a:solidFill>
          </a:ln>
        </p:spPr>
      </p:pic>
      <p:sp>
        <p:nvSpPr>
          <p:cNvPr id="5" name="TextBox 86"/>
          <p:cNvSpPr txBox="1"/>
          <p:nvPr/>
        </p:nvSpPr>
        <p:spPr>
          <a:xfrm>
            <a:off x="8861165" y="2373941"/>
            <a:ext cx="2596575" cy="969561"/>
          </a:xfrm>
          <a:prstGeom prst="rect">
            <a:avLst/>
          </a:prstGeom>
          <a:solidFill>
            <a:srgbClr val="FFFFFF">
              <a:lumMod val="85000"/>
            </a:srgbClr>
          </a:solidFill>
          <a:ln w="19050">
            <a:solidFill>
              <a:srgbClr val="FFFFFF"/>
            </a:solidFill>
          </a:ln>
        </p:spPr>
        <p:txBody>
          <a:bodyPr wrap="square" rtlCol="0">
            <a:spAutoFit/>
          </a:bodyPr>
          <a:lstStyle/>
          <a:p>
            <a:pPr eaLnBrk="0" hangingPunct="0">
              <a:lnSpc>
                <a:spcPct val="140000"/>
              </a:lnSpc>
              <a:buClr>
                <a:srgbClr val="990000"/>
              </a:buClr>
              <a:buSzPct val="60000"/>
              <a:defRPr/>
            </a:pPr>
            <a:r>
              <a:rPr lang="zh-CN" altLang="en-US" sz="1400" kern="0" dirty="0"/>
              <a:t>输入</a:t>
            </a:r>
            <a:r>
              <a:rPr lang="en-US" altLang="zh-CN" sz="1400" kern="0" dirty="0"/>
              <a:t>ManageOne</a:t>
            </a:r>
            <a:r>
              <a:rPr lang="zh-CN" altLang="en-US" sz="1400" kern="0" dirty="0"/>
              <a:t>运维面浮动</a:t>
            </a:r>
            <a:r>
              <a:rPr lang="en-US" altLang="zh-CN" sz="1400" kern="0" dirty="0"/>
              <a:t>IP</a:t>
            </a:r>
            <a:r>
              <a:rPr lang="zh-CN" altLang="en-US" sz="1400" kern="0" dirty="0"/>
              <a:t>，工具自动从</a:t>
            </a:r>
            <a:r>
              <a:rPr lang="en-US" altLang="zh-CN" sz="1400" kern="0" dirty="0"/>
              <a:t>CMDB</a:t>
            </a:r>
            <a:r>
              <a:rPr lang="zh-CN" altLang="en-US" sz="1400" kern="0" dirty="0"/>
              <a:t>读取环境信息</a:t>
            </a:r>
          </a:p>
        </p:txBody>
      </p:sp>
      <p:sp>
        <p:nvSpPr>
          <p:cNvPr id="6" name="Rectangle 179"/>
          <p:cNvSpPr/>
          <p:nvPr/>
        </p:nvSpPr>
        <p:spPr>
          <a:xfrm>
            <a:off x="8871357" y="2029886"/>
            <a:ext cx="2586383"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400" b="1" dirty="0">
                <a:solidFill>
                  <a:srgbClr val="FFFFFF"/>
                </a:solidFill>
                <a:cs typeface="Arial" pitchFamily="34" charset="0"/>
              </a:rPr>
              <a:t>3,</a:t>
            </a:r>
            <a:r>
              <a:rPr lang="zh-CN" altLang="en-US" sz="1400" b="1" dirty="0">
                <a:solidFill>
                  <a:srgbClr val="FFFFFF"/>
                </a:solidFill>
                <a:cs typeface="Arial" pitchFamily="34" charset="0"/>
              </a:rPr>
              <a:t> 升级场景确认</a:t>
            </a:r>
            <a:endParaRPr lang="en-US" altLang="zh-CN" sz="1400" b="1" dirty="0">
              <a:solidFill>
                <a:srgbClr val="FFFFFF"/>
              </a:solidFill>
              <a:cs typeface="Arial" pitchFamily="34" charset="0"/>
            </a:endParaRPr>
          </a:p>
        </p:txBody>
      </p:sp>
      <p:sp>
        <p:nvSpPr>
          <p:cNvPr id="7" name="矩形 6"/>
          <p:cNvSpPr/>
          <p:nvPr/>
        </p:nvSpPr>
        <p:spPr bwMode="auto">
          <a:xfrm>
            <a:off x="2813538" y="3254284"/>
            <a:ext cx="3575540" cy="1657686"/>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latin typeface="微软雅黑" panose="020B0503020204020204" pitchFamily="34" charset="-122"/>
              <a:ea typeface="微软雅黑" panose="020B0503020204020204" pitchFamily="34" charset="-122"/>
            </a:endParaRPr>
          </a:p>
        </p:txBody>
      </p:sp>
      <p:sp>
        <p:nvSpPr>
          <p:cNvPr id="8" name="椭圆 7"/>
          <p:cNvSpPr/>
          <p:nvPr/>
        </p:nvSpPr>
        <p:spPr bwMode="auto">
          <a:xfrm>
            <a:off x="2622808" y="3105643"/>
            <a:ext cx="195532" cy="195532"/>
          </a:xfrm>
          <a:prstGeom prst="ellipse">
            <a:avLst/>
          </a:prstGeom>
          <a:solidFill>
            <a:srgbClr val="C7000B"/>
          </a:solidFill>
          <a:ln w="1905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latin typeface="微软雅黑" panose="020B0503020204020204" pitchFamily="34" charset="-122"/>
                <a:ea typeface="微软雅黑" panose="020B0503020204020204" pitchFamily="34" charset="-122"/>
              </a:rPr>
              <a:t>3</a:t>
            </a:r>
            <a:endParaRPr lang="zh-CN" altLang="en-US" sz="1333" b="1" kern="0" dirty="0">
              <a:solidFill>
                <a:srgbClr val="FFFFFF"/>
              </a:solidFill>
              <a:latin typeface="微软雅黑" panose="020B0503020204020204" pitchFamily="34" charset="-122"/>
              <a:ea typeface="微软雅黑" panose="020B0503020204020204" pitchFamily="34" charset="-122"/>
            </a:endParaRPr>
          </a:p>
        </p:txBody>
      </p:sp>
      <p:cxnSp>
        <p:nvCxnSpPr>
          <p:cNvPr id="9" name="肘形连接符 8"/>
          <p:cNvCxnSpPr>
            <a:stCxn id="7" idx="0"/>
          </p:cNvCxnSpPr>
          <p:nvPr/>
        </p:nvCxnSpPr>
        <p:spPr bwMode="auto">
          <a:xfrm rot="5400000" flipH="1" flipV="1">
            <a:off x="6386000" y="768928"/>
            <a:ext cx="700665" cy="4270048"/>
          </a:xfrm>
          <a:prstGeom prst="bentConnector2">
            <a:avLst/>
          </a:prstGeom>
          <a:noFill/>
          <a:ln w="19050">
            <a:solidFill>
              <a:srgbClr val="C7000B"/>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5745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dirty="0"/>
              <a:t>华为云</a:t>
            </a:r>
            <a:r>
              <a:rPr lang="en-US" altLang="zh-CN" dirty="0"/>
              <a:t>Stack</a:t>
            </a:r>
            <a:r>
              <a:rPr lang="zh-CN" altLang="en-US" dirty="0"/>
              <a:t>版本升级</a:t>
            </a:r>
          </a:p>
        </p:txBody>
      </p:sp>
    </p:spTree>
    <p:extLst>
      <p:ext uri="{BB962C8B-B14F-4D97-AF65-F5344CB8AC3E}">
        <p14:creationId xmlns:p14="http://schemas.microsoft.com/office/powerpoint/2010/main" val="208028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升级前场景确认 </a:t>
            </a:r>
            <a:r>
              <a:rPr lang="en-US" altLang="zh-CN" dirty="0"/>
              <a:t>(3)</a:t>
            </a:r>
            <a:endParaRPr lang="zh-CN" altLang="en-US" dirty="0"/>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36" y="1314553"/>
            <a:ext cx="5721393" cy="4815660"/>
          </a:xfrm>
          <a:prstGeom prst="rect">
            <a:avLst/>
          </a:prstGeom>
          <a:ln w="12700">
            <a:solidFill>
              <a:schemeClr val="bg1">
                <a:lumMod val="85000"/>
              </a:schemeClr>
            </a:solidFill>
          </a:ln>
        </p:spPr>
      </p:pic>
      <p:sp>
        <p:nvSpPr>
          <p:cNvPr id="5" name="TextBox 86"/>
          <p:cNvSpPr txBox="1"/>
          <p:nvPr/>
        </p:nvSpPr>
        <p:spPr>
          <a:xfrm>
            <a:off x="8495290" y="1715573"/>
            <a:ext cx="2596575" cy="1126462"/>
          </a:xfrm>
          <a:prstGeom prst="rect">
            <a:avLst/>
          </a:prstGeom>
          <a:solidFill>
            <a:srgbClr val="FFFFFF">
              <a:lumMod val="85000"/>
            </a:srgbClr>
          </a:solidFill>
          <a:ln w="19050">
            <a:solidFill>
              <a:srgbClr val="FFFFFF"/>
            </a:solidFill>
          </a:ln>
        </p:spPr>
        <p:txBody>
          <a:bodyPr wrap="square" rtlCol="0">
            <a:spAutoFit/>
          </a:bodyPr>
          <a:lstStyle/>
          <a:p>
            <a:pPr eaLnBrk="0" hangingPunct="0">
              <a:lnSpc>
                <a:spcPct val="140000"/>
              </a:lnSpc>
              <a:buClr>
                <a:srgbClr val="990000"/>
              </a:buClr>
              <a:buSzPct val="60000"/>
              <a:defRPr/>
            </a:pPr>
            <a:r>
              <a:rPr lang="zh-CN" altLang="en-US" sz="1600" kern="0" dirty="0"/>
              <a:t>查看工程信息是否与规划一致，核对信息无误后升级场景确认任务完成</a:t>
            </a:r>
          </a:p>
        </p:txBody>
      </p:sp>
      <p:sp>
        <p:nvSpPr>
          <p:cNvPr id="6" name="Rectangle 179"/>
          <p:cNvSpPr/>
          <p:nvPr/>
        </p:nvSpPr>
        <p:spPr>
          <a:xfrm>
            <a:off x="8505482" y="1371518"/>
            <a:ext cx="2586383"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333" b="1" dirty="0">
                <a:solidFill>
                  <a:srgbClr val="FFFFFF"/>
                </a:solidFill>
                <a:cs typeface="Arial" pitchFamily="34" charset="0"/>
              </a:rPr>
              <a:t>3,</a:t>
            </a:r>
            <a:r>
              <a:rPr lang="zh-CN" altLang="en-US" sz="1333" b="1" dirty="0">
                <a:solidFill>
                  <a:srgbClr val="FFFFFF"/>
                </a:solidFill>
                <a:cs typeface="Arial" pitchFamily="34" charset="0"/>
              </a:rPr>
              <a:t> 场景确认</a:t>
            </a:r>
            <a:endParaRPr lang="en-US" altLang="zh-CN" sz="1333" b="1" dirty="0">
              <a:solidFill>
                <a:srgbClr val="FFFFFF"/>
              </a:solidFill>
              <a:cs typeface="Arial" pitchFamily="34" charset="0"/>
            </a:endParaRPr>
          </a:p>
        </p:txBody>
      </p:sp>
      <p:sp>
        <p:nvSpPr>
          <p:cNvPr id="7" name="TextBox 86"/>
          <p:cNvSpPr txBox="1"/>
          <p:nvPr/>
        </p:nvSpPr>
        <p:spPr>
          <a:xfrm>
            <a:off x="8505482" y="4313426"/>
            <a:ext cx="2596575" cy="307777"/>
          </a:xfrm>
          <a:prstGeom prst="rect">
            <a:avLst/>
          </a:prstGeom>
          <a:solidFill>
            <a:srgbClr val="FFFFFF">
              <a:lumMod val="85000"/>
            </a:srgbClr>
          </a:solidFill>
          <a:ln w="19050">
            <a:solidFill>
              <a:srgbClr val="FFFFFF"/>
            </a:solidFill>
          </a:ln>
        </p:spPr>
        <p:txBody>
          <a:bodyPr wrap="square" rtlCol="0">
            <a:spAutoFit/>
          </a:bodyPr>
          <a:lstStyle/>
          <a:p>
            <a:pPr eaLnBrk="0" hangingPunct="0">
              <a:buClr>
                <a:srgbClr val="990000"/>
              </a:buClr>
              <a:buSzPct val="60000"/>
              <a:defRPr/>
            </a:pPr>
            <a:r>
              <a:rPr lang="zh-CN" altLang="en-US" sz="1400" b="1" kern="0" dirty="0">
                <a:solidFill>
                  <a:srgbClr val="0000FF"/>
                </a:solidFill>
              </a:rPr>
              <a:t>自动发现已部署的云服务</a:t>
            </a:r>
            <a:r>
              <a:rPr lang="en-US" altLang="zh-CN" sz="1400" b="1" kern="0" dirty="0">
                <a:solidFill>
                  <a:srgbClr val="0000FF"/>
                </a:solidFill>
              </a:rPr>
              <a:t>/</a:t>
            </a:r>
            <a:r>
              <a:rPr lang="zh-CN" altLang="en-US" sz="1400" b="1" kern="0" dirty="0">
                <a:solidFill>
                  <a:srgbClr val="0000FF"/>
                </a:solidFill>
              </a:rPr>
              <a:t>组件</a:t>
            </a:r>
          </a:p>
        </p:txBody>
      </p:sp>
      <p:sp>
        <p:nvSpPr>
          <p:cNvPr id="8" name="Rectangle 179"/>
          <p:cNvSpPr/>
          <p:nvPr/>
        </p:nvSpPr>
        <p:spPr>
          <a:xfrm>
            <a:off x="8515674" y="3969371"/>
            <a:ext cx="2586383"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zh-CN" altLang="en-US" sz="1400" b="1" dirty="0">
                <a:solidFill>
                  <a:srgbClr val="FFFFFF"/>
                </a:solidFill>
                <a:cs typeface="Arial" pitchFamily="34" charset="0"/>
              </a:rPr>
              <a:t>自动发现</a:t>
            </a:r>
            <a:endParaRPr lang="en-US" altLang="zh-CN" sz="1400" b="1" dirty="0">
              <a:solidFill>
                <a:srgbClr val="FFFFFF"/>
              </a:solidFill>
              <a:cs typeface="Arial" pitchFamily="34" charset="0"/>
            </a:endParaRPr>
          </a:p>
        </p:txBody>
      </p:sp>
      <p:sp>
        <p:nvSpPr>
          <p:cNvPr id="9" name="矩形 8"/>
          <p:cNvSpPr/>
          <p:nvPr/>
        </p:nvSpPr>
        <p:spPr bwMode="auto">
          <a:xfrm>
            <a:off x="1333501" y="2123768"/>
            <a:ext cx="5214309" cy="3877335"/>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latin typeface="微软雅黑" panose="020B0503020204020204" pitchFamily="34" charset="-122"/>
              <a:ea typeface="微软雅黑" panose="020B0503020204020204" pitchFamily="34" charset="-122"/>
            </a:endParaRPr>
          </a:p>
        </p:txBody>
      </p:sp>
      <p:sp>
        <p:nvSpPr>
          <p:cNvPr id="10" name="椭圆 9"/>
          <p:cNvSpPr/>
          <p:nvPr/>
        </p:nvSpPr>
        <p:spPr bwMode="auto">
          <a:xfrm>
            <a:off x="1226977" y="1708704"/>
            <a:ext cx="213048" cy="222400"/>
          </a:xfrm>
          <a:prstGeom prst="ellipse">
            <a:avLst/>
          </a:prstGeom>
          <a:solidFill>
            <a:srgbClr val="C7000B"/>
          </a:solidFill>
          <a:ln w="1905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latin typeface="微软雅黑" panose="020B0503020204020204" pitchFamily="34" charset="-122"/>
                <a:ea typeface="微软雅黑" panose="020B0503020204020204" pitchFamily="34" charset="-122"/>
              </a:rPr>
              <a:t>3</a:t>
            </a:r>
            <a:endParaRPr lang="zh-CN" altLang="en-US" sz="1333" b="1" kern="0" dirty="0">
              <a:solidFill>
                <a:srgbClr val="FFFFFF"/>
              </a:solidFill>
              <a:latin typeface="微软雅黑" panose="020B0503020204020204" pitchFamily="34" charset="-122"/>
              <a:ea typeface="微软雅黑" panose="020B0503020204020204" pitchFamily="34" charset="-122"/>
            </a:endParaRPr>
          </a:p>
        </p:txBody>
      </p:sp>
      <p:cxnSp>
        <p:nvCxnSpPr>
          <p:cNvPr id="11" name="肘形连接符 10"/>
          <p:cNvCxnSpPr>
            <a:stCxn id="9" idx="0"/>
            <a:endCxn id="6" idx="2"/>
          </p:cNvCxnSpPr>
          <p:nvPr/>
        </p:nvCxnSpPr>
        <p:spPr bwMode="auto">
          <a:xfrm rot="5400000" flipH="1" flipV="1">
            <a:off x="5932958" y="-448756"/>
            <a:ext cx="580222" cy="4564826"/>
          </a:xfrm>
          <a:prstGeom prst="bentConnector2">
            <a:avLst/>
          </a:prstGeom>
          <a:noFill/>
          <a:ln w="19050">
            <a:solidFill>
              <a:srgbClr val="C7000B"/>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7243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软件包校验</a:t>
            </a:r>
            <a:endParaRPr lang="zh-CN" altLang="en-US" dirty="0"/>
          </a:p>
        </p:txBody>
      </p:sp>
      <p:pic>
        <p:nvPicPr>
          <p:cNvPr id="2" name="图片 1"/>
          <p:cNvPicPr>
            <a:picLocks noChangeAspect="1"/>
          </p:cNvPicPr>
          <p:nvPr/>
        </p:nvPicPr>
        <p:blipFill>
          <a:blip r:embed="rId3"/>
          <a:stretch>
            <a:fillRect/>
          </a:stretch>
        </p:blipFill>
        <p:spPr>
          <a:xfrm>
            <a:off x="659605" y="1740041"/>
            <a:ext cx="7920000" cy="3686312"/>
          </a:xfrm>
          <a:prstGeom prst="rect">
            <a:avLst/>
          </a:prstGeom>
          <a:ln w="12700">
            <a:solidFill>
              <a:schemeClr val="bg1">
                <a:lumMod val="85000"/>
              </a:schemeClr>
            </a:solidFill>
          </a:ln>
        </p:spPr>
      </p:pic>
      <p:sp>
        <p:nvSpPr>
          <p:cNvPr id="5" name="TextBox 86"/>
          <p:cNvSpPr txBox="1"/>
          <p:nvPr/>
        </p:nvSpPr>
        <p:spPr>
          <a:xfrm>
            <a:off x="8984452" y="1833258"/>
            <a:ext cx="2379856" cy="2806922"/>
          </a:xfrm>
          <a:prstGeom prst="rect">
            <a:avLst/>
          </a:prstGeom>
          <a:solidFill>
            <a:srgbClr val="FFFFFF">
              <a:lumMod val="85000"/>
            </a:srgbClr>
          </a:solidFill>
          <a:ln w="19050">
            <a:solidFill>
              <a:srgbClr val="FFFFFF"/>
            </a:solidFill>
          </a:ln>
        </p:spPr>
        <p:txBody>
          <a:bodyPr wrap="square" rtlCol="0">
            <a:spAutoFit/>
          </a:bodyPr>
          <a:lstStyle/>
          <a:p>
            <a:pPr eaLnBrk="0" hangingPunct="0">
              <a:lnSpc>
                <a:spcPct val="140000"/>
              </a:lnSpc>
              <a:buClr>
                <a:srgbClr val="990000"/>
              </a:buClr>
              <a:buSzPct val="60000"/>
              <a:defRPr/>
            </a:pPr>
            <a:r>
              <a:rPr lang="zh-CN" altLang="zh-CN" sz="1400" dirty="0"/>
              <a:t>单击“开始校验”，工具开始校验插件包和产品包，当所有的插件包和产品包状态均显示“校验成功”时，表示软件包校验完成</a:t>
            </a:r>
            <a:endParaRPr lang="en-US" altLang="zh-CN" sz="1400" kern="0" dirty="0">
              <a:solidFill>
                <a:srgbClr val="000000">
                  <a:lumMod val="65000"/>
                  <a:lumOff val="35000"/>
                </a:srgbClr>
              </a:solidFill>
            </a:endParaRPr>
          </a:p>
          <a:p>
            <a:pPr eaLnBrk="0" hangingPunct="0">
              <a:lnSpc>
                <a:spcPct val="140000"/>
              </a:lnSpc>
              <a:buClr>
                <a:srgbClr val="990000"/>
              </a:buClr>
              <a:buSzPct val="60000"/>
              <a:defRPr/>
            </a:pPr>
            <a:endParaRPr lang="en-US" altLang="zh-CN" sz="1400" kern="0" dirty="0">
              <a:solidFill>
                <a:srgbClr val="000000">
                  <a:lumMod val="65000"/>
                  <a:lumOff val="35000"/>
                </a:srgbClr>
              </a:solidFill>
            </a:endParaRPr>
          </a:p>
          <a:p>
            <a:pPr eaLnBrk="0" hangingPunct="0">
              <a:lnSpc>
                <a:spcPct val="140000"/>
              </a:lnSpc>
              <a:buClr>
                <a:srgbClr val="990000"/>
              </a:buClr>
              <a:buSzPct val="60000"/>
              <a:defRPr/>
            </a:pPr>
            <a:r>
              <a:rPr lang="zh-CN" altLang="en-US" sz="1400" dirty="0"/>
              <a:t>如果软件包校验失败，可在排除问题后，再次单击“开始校验”进行重试</a:t>
            </a:r>
          </a:p>
        </p:txBody>
      </p:sp>
      <p:sp>
        <p:nvSpPr>
          <p:cNvPr id="6" name="Rectangle 179"/>
          <p:cNvSpPr/>
          <p:nvPr/>
        </p:nvSpPr>
        <p:spPr>
          <a:xfrm>
            <a:off x="8993794" y="1489204"/>
            <a:ext cx="2370514"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400" b="1" dirty="0">
                <a:solidFill>
                  <a:srgbClr val="FFFFFF"/>
                </a:solidFill>
                <a:cs typeface="Arial" pitchFamily="34" charset="0"/>
              </a:rPr>
              <a:t>4,</a:t>
            </a:r>
            <a:r>
              <a:rPr lang="zh-CN" altLang="en-US" sz="1400" b="1" dirty="0">
                <a:solidFill>
                  <a:srgbClr val="FFFFFF"/>
                </a:solidFill>
                <a:cs typeface="Arial" pitchFamily="34" charset="0"/>
              </a:rPr>
              <a:t> 进入升级前准备</a:t>
            </a:r>
            <a:endParaRPr lang="en-US" altLang="zh-CN" sz="1400" b="1" dirty="0">
              <a:solidFill>
                <a:srgbClr val="FFFFFF"/>
              </a:solidFill>
              <a:cs typeface="Arial" pitchFamily="34" charset="0"/>
            </a:endParaRPr>
          </a:p>
        </p:txBody>
      </p:sp>
      <p:sp>
        <p:nvSpPr>
          <p:cNvPr id="7" name="椭圆 6"/>
          <p:cNvSpPr/>
          <p:nvPr/>
        </p:nvSpPr>
        <p:spPr bwMode="auto">
          <a:xfrm>
            <a:off x="680451" y="2935393"/>
            <a:ext cx="195532" cy="195532"/>
          </a:xfrm>
          <a:prstGeom prst="ellipse">
            <a:avLst/>
          </a:prstGeom>
          <a:solidFill>
            <a:srgbClr val="C7000B"/>
          </a:solidFill>
          <a:ln w="1905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latin typeface="微软雅黑" panose="020B0503020204020204" pitchFamily="34" charset="-122"/>
                <a:ea typeface="微软雅黑" panose="020B0503020204020204" pitchFamily="34" charset="-122"/>
              </a:rPr>
              <a:t>4</a:t>
            </a:r>
            <a:endParaRPr lang="zh-CN" altLang="en-US" sz="1333" b="1" kern="0" dirty="0">
              <a:solidFill>
                <a:srgbClr val="FFFFFF"/>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842496" y="3091036"/>
            <a:ext cx="7248328" cy="2100089"/>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latin typeface="微软雅黑" panose="020B0503020204020204" pitchFamily="34" charset="-122"/>
              <a:ea typeface="微软雅黑" panose="020B0503020204020204" pitchFamily="34" charset="-122"/>
            </a:endParaRPr>
          </a:p>
        </p:txBody>
      </p:sp>
      <p:cxnSp>
        <p:nvCxnSpPr>
          <p:cNvPr id="9" name="肘形连接符 8"/>
          <p:cNvCxnSpPr>
            <a:stCxn id="8" idx="0"/>
          </p:cNvCxnSpPr>
          <p:nvPr/>
        </p:nvCxnSpPr>
        <p:spPr bwMode="auto">
          <a:xfrm rot="5400000" flipH="1" flipV="1">
            <a:off x="6407014" y="513598"/>
            <a:ext cx="637085" cy="4517792"/>
          </a:xfrm>
          <a:prstGeom prst="bentConnector2">
            <a:avLst/>
          </a:prstGeom>
          <a:noFill/>
          <a:ln w="19050">
            <a:solidFill>
              <a:srgbClr val="C7000B"/>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3571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升级参数上传 </a:t>
            </a:r>
            <a:r>
              <a:rPr lang="en-US" altLang="zh-CN" dirty="0"/>
              <a:t>(1)</a:t>
            </a:r>
            <a:endParaRPr lang="zh-CN" altLang="en-US" dirty="0"/>
          </a:p>
        </p:txBody>
      </p:sp>
      <p:pic>
        <p:nvPicPr>
          <p:cNvPr id="19" name="图片 18"/>
          <p:cNvPicPr>
            <a:picLocks noChangeAspect="1"/>
          </p:cNvPicPr>
          <p:nvPr/>
        </p:nvPicPr>
        <p:blipFill rotWithShape="1">
          <a:blip r:embed="rId3"/>
          <a:srcRect b="40711"/>
          <a:stretch/>
        </p:blipFill>
        <p:spPr>
          <a:xfrm>
            <a:off x="505606" y="1390092"/>
            <a:ext cx="8640000" cy="2619200"/>
          </a:xfrm>
          <a:prstGeom prst="rect">
            <a:avLst/>
          </a:prstGeom>
          <a:ln w="12700">
            <a:solidFill>
              <a:schemeClr val="bg1">
                <a:lumMod val="85000"/>
              </a:schemeClr>
            </a:solidFill>
          </a:ln>
        </p:spPr>
      </p:pic>
      <p:sp>
        <p:nvSpPr>
          <p:cNvPr id="5" name="TextBox 86"/>
          <p:cNvSpPr txBox="1"/>
          <p:nvPr/>
        </p:nvSpPr>
        <p:spPr>
          <a:xfrm>
            <a:off x="9396679" y="1815877"/>
            <a:ext cx="2251763" cy="2806922"/>
          </a:xfrm>
          <a:prstGeom prst="rect">
            <a:avLst/>
          </a:prstGeom>
          <a:solidFill>
            <a:srgbClr val="FFFFFF">
              <a:lumMod val="85000"/>
            </a:srgbClr>
          </a:solidFill>
          <a:ln w="19050">
            <a:solidFill>
              <a:srgbClr val="FFFFFF"/>
            </a:solidFill>
          </a:ln>
        </p:spPr>
        <p:txBody>
          <a:bodyPr wrap="square" rtlCol="0">
            <a:spAutoFit/>
          </a:bodyPr>
          <a:lstStyle/>
          <a:p>
            <a:pPr eaLnBrk="0" hangingPunct="0">
              <a:lnSpc>
                <a:spcPct val="140000"/>
              </a:lnSpc>
              <a:buClr>
                <a:srgbClr val="990000"/>
              </a:buClr>
              <a:buSzPct val="60000"/>
              <a:defRPr/>
            </a:pPr>
            <a:r>
              <a:rPr lang="en-US" altLang="zh-CN" sz="1400" kern="0" dirty="0"/>
              <a:t>1</a:t>
            </a:r>
            <a:r>
              <a:rPr lang="zh-CN" altLang="en-US" sz="1400" kern="0" dirty="0"/>
              <a:t>、在“参数上传”页面，根据页面提示，按模板填写参数表信息，参数表上传后点“校验”</a:t>
            </a:r>
            <a:endParaRPr lang="en-US" altLang="zh-CN" sz="1400" kern="0" dirty="0"/>
          </a:p>
          <a:p>
            <a:pPr eaLnBrk="0" hangingPunct="0">
              <a:lnSpc>
                <a:spcPct val="140000"/>
              </a:lnSpc>
              <a:buClr>
                <a:srgbClr val="990000"/>
              </a:buClr>
              <a:buSzPct val="60000"/>
              <a:defRPr/>
            </a:pPr>
            <a:r>
              <a:rPr lang="en-US" altLang="zh-CN" sz="1400" kern="0" dirty="0"/>
              <a:t>2</a:t>
            </a:r>
            <a:r>
              <a:rPr lang="zh-CN" altLang="en-US" sz="1400" kern="0" dirty="0"/>
              <a:t>、对于校验不通过的参数，可点击详情查看原因</a:t>
            </a:r>
            <a:endParaRPr lang="en-US" altLang="zh-CN" sz="1400" kern="0" dirty="0"/>
          </a:p>
          <a:p>
            <a:pPr eaLnBrk="0" hangingPunct="0">
              <a:lnSpc>
                <a:spcPct val="140000"/>
              </a:lnSpc>
              <a:buClr>
                <a:srgbClr val="990000"/>
              </a:buClr>
              <a:buSzPct val="60000"/>
              <a:defRPr/>
            </a:pPr>
            <a:r>
              <a:rPr lang="en-US" altLang="zh-CN" sz="1400" kern="0" dirty="0"/>
              <a:t>3</a:t>
            </a:r>
            <a:r>
              <a:rPr lang="zh-CN" altLang="en-US" sz="1400" kern="0" dirty="0"/>
              <a:t>、参数包含的类别有：操作系统密码、</a:t>
            </a:r>
            <a:r>
              <a:rPr lang="en-US" altLang="zh-CN" sz="1400" kern="0" dirty="0"/>
              <a:t>Portal</a:t>
            </a:r>
            <a:r>
              <a:rPr lang="zh-CN" altLang="en-US" sz="1400" kern="0" dirty="0"/>
              <a:t>密码、域名、</a:t>
            </a:r>
            <a:r>
              <a:rPr lang="en-US" altLang="zh-CN" sz="1400" kern="0" dirty="0"/>
              <a:t>VIP</a:t>
            </a:r>
            <a:r>
              <a:rPr lang="zh-CN" altLang="en-US" sz="1400" kern="0" dirty="0"/>
              <a:t>配置等</a:t>
            </a:r>
            <a:endParaRPr lang="en-US" altLang="zh-CN" sz="1400" kern="0" dirty="0"/>
          </a:p>
        </p:txBody>
      </p:sp>
      <p:sp>
        <p:nvSpPr>
          <p:cNvPr id="6" name="Rectangle 179"/>
          <p:cNvSpPr/>
          <p:nvPr/>
        </p:nvSpPr>
        <p:spPr>
          <a:xfrm>
            <a:off x="9396679" y="1472538"/>
            <a:ext cx="2242924"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400" b="1" dirty="0">
                <a:solidFill>
                  <a:srgbClr val="FFFFFF"/>
                </a:solidFill>
                <a:cs typeface="Arial" pitchFamily="34" charset="0"/>
              </a:rPr>
              <a:t>5.</a:t>
            </a:r>
            <a:r>
              <a:rPr lang="zh-CN" altLang="en-US" sz="1400" b="1" dirty="0">
                <a:solidFill>
                  <a:srgbClr val="FFFFFF"/>
                </a:solidFill>
                <a:cs typeface="Arial" pitchFamily="34" charset="0"/>
              </a:rPr>
              <a:t>参数上传</a:t>
            </a:r>
            <a:endParaRPr lang="en-US" altLang="zh-CN" sz="1400" b="1" dirty="0">
              <a:solidFill>
                <a:srgbClr val="FFFFFF"/>
              </a:solidFill>
              <a:cs typeface="Arial" pitchFamily="34" charset="0"/>
            </a:endParaRPr>
          </a:p>
        </p:txBody>
      </p:sp>
      <p:sp>
        <p:nvSpPr>
          <p:cNvPr id="7" name="椭圆 6"/>
          <p:cNvSpPr/>
          <p:nvPr/>
        </p:nvSpPr>
        <p:spPr bwMode="auto">
          <a:xfrm>
            <a:off x="797976" y="2547373"/>
            <a:ext cx="195532" cy="195532"/>
          </a:xfrm>
          <a:prstGeom prst="ellipse">
            <a:avLst/>
          </a:prstGeom>
          <a:solidFill>
            <a:srgbClr val="C7000B"/>
          </a:solidFill>
          <a:ln w="1905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5</a:t>
            </a:r>
            <a:endParaRPr lang="zh-CN" altLang="en-US" sz="1333" b="1" kern="0" dirty="0">
              <a:solidFill>
                <a:srgbClr val="FFFFFF"/>
              </a:solidFill>
            </a:endParaRPr>
          </a:p>
        </p:txBody>
      </p:sp>
      <p:sp>
        <p:nvSpPr>
          <p:cNvPr id="8" name="矩形 7"/>
          <p:cNvSpPr/>
          <p:nvPr/>
        </p:nvSpPr>
        <p:spPr bwMode="auto">
          <a:xfrm>
            <a:off x="947164" y="2696308"/>
            <a:ext cx="7341051" cy="1008181"/>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cxnSp>
        <p:nvCxnSpPr>
          <p:cNvPr id="9" name="肘形连接符 8"/>
          <p:cNvCxnSpPr>
            <a:stCxn id="8" idx="0"/>
          </p:cNvCxnSpPr>
          <p:nvPr/>
        </p:nvCxnSpPr>
        <p:spPr bwMode="auto">
          <a:xfrm rot="5400000" flipH="1" flipV="1">
            <a:off x="6762159" y="61789"/>
            <a:ext cx="490050" cy="4778989"/>
          </a:xfrm>
          <a:prstGeom prst="bentConnector2">
            <a:avLst/>
          </a:prstGeom>
          <a:noFill/>
          <a:ln w="19050">
            <a:solidFill>
              <a:srgbClr val="C7000B"/>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86"/>
          <p:cNvSpPr txBox="1"/>
          <p:nvPr/>
        </p:nvSpPr>
        <p:spPr>
          <a:xfrm>
            <a:off x="606952" y="4312470"/>
            <a:ext cx="8547493" cy="997196"/>
          </a:xfrm>
          <a:prstGeom prst="rect">
            <a:avLst/>
          </a:prstGeom>
          <a:solidFill>
            <a:schemeClr val="accent2">
              <a:lumMod val="20000"/>
              <a:lumOff val="80000"/>
            </a:schemeClr>
          </a:solidFill>
          <a:ln w="19050">
            <a:solidFill>
              <a:srgbClr val="FFFFFF"/>
            </a:solidFill>
          </a:ln>
        </p:spPr>
        <p:txBody>
          <a:bodyPr wrap="square" rtlCol="0">
            <a:spAutoFit/>
          </a:bodyPr>
          <a:lstStyle/>
          <a:p>
            <a:pPr eaLnBrk="0" hangingPunct="0">
              <a:lnSpc>
                <a:spcPct val="140000"/>
              </a:lnSpc>
              <a:buClr>
                <a:srgbClr val="990000"/>
              </a:buClr>
              <a:buSzPct val="60000"/>
              <a:defRPr/>
            </a:pPr>
            <a:r>
              <a:rPr lang="zh-CN" altLang="en-US" sz="1400" kern="0" dirty="0"/>
              <a:t>下载模板前将对当前环境中各节点的帐户密码有效性和正确性进行检测，帮助尽早排除参数校验过程中可能出现的问题</a:t>
            </a:r>
            <a:endParaRPr lang="en-US" altLang="zh-CN" sz="1400" kern="0" dirty="0"/>
          </a:p>
          <a:p>
            <a:pPr eaLnBrk="0" hangingPunct="0">
              <a:lnSpc>
                <a:spcPct val="140000"/>
              </a:lnSpc>
              <a:buClr>
                <a:srgbClr val="990000"/>
              </a:buClr>
              <a:buSzPct val="60000"/>
              <a:defRPr/>
            </a:pPr>
            <a:r>
              <a:rPr lang="zh-CN" altLang="en-US" sz="1400" kern="0" dirty="0"/>
              <a:t>建议在确认各节点帐户密码信息和有效期之后再下载模板，以提高参数校验的效率</a:t>
            </a:r>
            <a:endParaRPr lang="en-US" altLang="zh-CN" sz="1400" kern="0" dirty="0"/>
          </a:p>
        </p:txBody>
      </p:sp>
    </p:spTree>
    <p:extLst>
      <p:ext uri="{BB962C8B-B14F-4D97-AF65-F5344CB8AC3E}">
        <p14:creationId xmlns:p14="http://schemas.microsoft.com/office/powerpoint/2010/main" val="107897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参数上传 </a:t>
            </a:r>
            <a:r>
              <a:rPr lang="en-US" altLang="zh-CN" dirty="0"/>
              <a:t>(2)</a:t>
            </a:r>
            <a:endParaRPr lang="zh-CN" altLang="en-US" dirty="0"/>
          </a:p>
        </p:txBody>
      </p:sp>
      <p:sp>
        <p:nvSpPr>
          <p:cNvPr id="4" name="TextBox 86"/>
          <p:cNvSpPr txBox="1"/>
          <p:nvPr/>
        </p:nvSpPr>
        <p:spPr>
          <a:xfrm>
            <a:off x="9105900" y="2456022"/>
            <a:ext cx="2533703" cy="1902059"/>
          </a:xfrm>
          <a:prstGeom prst="rect">
            <a:avLst/>
          </a:prstGeom>
          <a:solidFill>
            <a:srgbClr val="FFFFFF">
              <a:lumMod val="85000"/>
            </a:srgbClr>
          </a:solidFill>
          <a:ln w="19050">
            <a:solidFill>
              <a:srgbClr val="FFFFFF"/>
            </a:solidFill>
          </a:ln>
        </p:spPr>
        <p:txBody>
          <a:bodyPr wrap="square" rtlCol="0">
            <a:spAutoFit/>
          </a:bodyPr>
          <a:lstStyle/>
          <a:p>
            <a:pPr eaLnBrk="0" hangingPunct="0">
              <a:lnSpc>
                <a:spcPct val="140000"/>
              </a:lnSpc>
              <a:buClr>
                <a:srgbClr val="990000"/>
              </a:buClr>
              <a:buSzPct val="60000"/>
              <a:defRPr/>
            </a:pPr>
            <a:r>
              <a:rPr lang="zh-CN" altLang="en-US" sz="1400" dirty="0"/>
              <a:t>激活后当前步骤下所有</a:t>
            </a:r>
            <a:r>
              <a:rPr lang="en-US" altLang="zh-CN" sz="1400" dirty="0"/>
              <a:t>DMK</a:t>
            </a:r>
            <a:r>
              <a:rPr lang="zh-CN" altLang="en-US" sz="1400" dirty="0"/>
              <a:t>帐号密码将会被修改为预设值</a:t>
            </a:r>
            <a:endParaRPr lang="en-US" altLang="zh-CN" sz="1400" dirty="0"/>
          </a:p>
          <a:p>
            <a:pPr eaLnBrk="0" hangingPunct="0">
              <a:lnSpc>
                <a:spcPct val="140000"/>
              </a:lnSpc>
              <a:buClr>
                <a:srgbClr val="990000"/>
              </a:buClr>
              <a:buSzPct val="60000"/>
              <a:defRPr/>
            </a:pPr>
            <a:endParaRPr lang="en-US" altLang="zh-CN" sz="1400" kern="0" dirty="0"/>
          </a:p>
          <a:p>
            <a:pPr eaLnBrk="0" hangingPunct="0">
              <a:lnSpc>
                <a:spcPct val="140000"/>
              </a:lnSpc>
              <a:buClr>
                <a:srgbClr val="990000"/>
              </a:buClr>
              <a:buSzPct val="60000"/>
              <a:defRPr/>
            </a:pPr>
            <a:r>
              <a:rPr lang="zh-CN" altLang="en-US" sz="1400" kern="0" dirty="0"/>
              <a:t>注意：</a:t>
            </a:r>
            <a:endParaRPr lang="en-US" altLang="zh-CN" sz="1400" kern="0" dirty="0"/>
          </a:p>
          <a:p>
            <a:pPr eaLnBrk="0" hangingPunct="0">
              <a:lnSpc>
                <a:spcPct val="140000"/>
              </a:lnSpc>
              <a:buClr>
                <a:srgbClr val="990000"/>
              </a:buClr>
              <a:buSzPct val="60000"/>
              <a:defRPr/>
            </a:pPr>
            <a:r>
              <a:rPr lang="zh-CN" altLang="en-US" sz="1400" kern="0" dirty="0"/>
              <a:t>必须在获取客户授权后才可操作</a:t>
            </a:r>
            <a:endParaRPr lang="en-US" altLang="zh-CN" sz="1400" kern="0" dirty="0"/>
          </a:p>
        </p:txBody>
      </p:sp>
      <p:sp>
        <p:nvSpPr>
          <p:cNvPr id="5" name="Rectangle 179"/>
          <p:cNvSpPr/>
          <p:nvPr/>
        </p:nvSpPr>
        <p:spPr>
          <a:xfrm>
            <a:off x="9115846" y="1848724"/>
            <a:ext cx="2523757" cy="587078"/>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400" b="1" dirty="0">
                <a:solidFill>
                  <a:srgbClr val="FFFFFF"/>
                </a:solidFill>
                <a:cs typeface="Arial" pitchFamily="34" charset="0"/>
              </a:rPr>
              <a:t>5,</a:t>
            </a:r>
            <a:r>
              <a:rPr lang="zh-CN" altLang="en-US" sz="1400" b="1" dirty="0">
                <a:solidFill>
                  <a:srgbClr val="FFFFFF"/>
                </a:solidFill>
                <a:cs typeface="Arial" pitchFamily="34" charset="0"/>
              </a:rPr>
              <a:t> 参数上传</a:t>
            </a:r>
            <a:r>
              <a:rPr lang="en-US" altLang="zh-CN" sz="1400" b="1" dirty="0">
                <a:solidFill>
                  <a:srgbClr val="FFFFFF"/>
                </a:solidFill>
                <a:cs typeface="Arial" pitchFamily="34" charset="0"/>
              </a:rPr>
              <a:t> - </a:t>
            </a:r>
            <a:r>
              <a:rPr lang="zh-CN" altLang="en-US" sz="1400" b="1" dirty="0">
                <a:solidFill>
                  <a:srgbClr val="FFFFFF"/>
                </a:solidFill>
                <a:cs typeface="Arial" pitchFamily="34" charset="0"/>
              </a:rPr>
              <a:t>激活</a:t>
            </a:r>
            <a:r>
              <a:rPr lang="en-US" altLang="zh-CN" sz="1400" b="1" dirty="0">
                <a:solidFill>
                  <a:srgbClr val="FFFFFF"/>
                </a:solidFill>
                <a:cs typeface="Arial" pitchFamily="34" charset="0"/>
              </a:rPr>
              <a:t>DMK</a:t>
            </a:r>
            <a:r>
              <a:rPr lang="zh-CN" altLang="en-US" sz="1400" b="1" dirty="0">
                <a:solidFill>
                  <a:srgbClr val="FFFFFF"/>
                </a:solidFill>
                <a:cs typeface="Arial" pitchFamily="34" charset="0"/>
              </a:rPr>
              <a:t>帐号</a:t>
            </a:r>
            <a:endParaRPr lang="en-US" altLang="zh-CN" sz="1400" b="1" dirty="0">
              <a:solidFill>
                <a:srgbClr val="FFFFFF"/>
              </a:solidFill>
              <a:cs typeface="Arial" pitchFamily="34" charset="0"/>
            </a:endParaRPr>
          </a:p>
        </p:txBody>
      </p:sp>
      <p:pic>
        <p:nvPicPr>
          <p:cNvPr id="7" name="图片 6"/>
          <p:cNvPicPr>
            <a:picLocks noChangeAspect="1"/>
          </p:cNvPicPr>
          <p:nvPr/>
        </p:nvPicPr>
        <p:blipFill>
          <a:blip r:embed="rId3"/>
          <a:stretch>
            <a:fillRect/>
          </a:stretch>
        </p:blipFill>
        <p:spPr>
          <a:xfrm>
            <a:off x="644770" y="1457603"/>
            <a:ext cx="8280000" cy="4140000"/>
          </a:xfrm>
          <a:prstGeom prst="rect">
            <a:avLst/>
          </a:prstGeom>
          <a:ln w="12700">
            <a:solidFill>
              <a:schemeClr val="bg1">
                <a:lumMod val="85000"/>
              </a:schemeClr>
            </a:solidFill>
          </a:ln>
        </p:spPr>
      </p:pic>
    </p:spTree>
    <p:extLst>
      <p:ext uri="{BB962C8B-B14F-4D97-AF65-F5344CB8AC3E}">
        <p14:creationId xmlns:p14="http://schemas.microsoft.com/office/powerpoint/2010/main" val="3198433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基础服务升级 （软件包分发）</a:t>
            </a:r>
          </a:p>
        </p:txBody>
      </p:sp>
      <p:pic>
        <p:nvPicPr>
          <p:cNvPr id="13" name="图片 12"/>
          <p:cNvPicPr>
            <a:picLocks noChangeAspect="1"/>
          </p:cNvPicPr>
          <p:nvPr/>
        </p:nvPicPr>
        <p:blipFill rotWithShape="1">
          <a:blip r:embed="rId3"/>
          <a:srcRect b="23076"/>
          <a:stretch/>
        </p:blipFill>
        <p:spPr>
          <a:xfrm>
            <a:off x="611239" y="1795941"/>
            <a:ext cx="8280000" cy="3256706"/>
          </a:xfrm>
          <a:prstGeom prst="rect">
            <a:avLst/>
          </a:prstGeom>
          <a:ln w="12700">
            <a:solidFill>
              <a:schemeClr val="bg1">
                <a:lumMod val="85000"/>
              </a:schemeClr>
            </a:solidFill>
          </a:ln>
        </p:spPr>
      </p:pic>
      <p:sp>
        <p:nvSpPr>
          <p:cNvPr id="5" name="TextBox 86"/>
          <p:cNvSpPr txBox="1"/>
          <p:nvPr/>
        </p:nvSpPr>
        <p:spPr>
          <a:xfrm>
            <a:off x="9076408" y="2139994"/>
            <a:ext cx="2368281" cy="1600438"/>
          </a:xfrm>
          <a:prstGeom prst="rect">
            <a:avLst/>
          </a:prstGeom>
          <a:solidFill>
            <a:srgbClr val="FFFFFF">
              <a:lumMod val="85000"/>
            </a:srgbClr>
          </a:solidFill>
          <a:ln w="19050">
            <a:solidFill>
              <a:srgbClr val="FFFFFF"/>
            </a:solidFill>
          </a:ln>
        </p:spPr>
        <p:txBody>
          <a:bodyPr wrap="square" rtlCol="0">
            <a:spAutoFit/>
          </a:bodyPr>
          <a:lstStyle/>
          <a:p>
            <a:pPr eaLnBrk="0" hangingPunct="0">
              <a:lnSpc>
                <a:spcPct val="140000"/>
              </a:lnSpc>
              <a:buClr>
                <a:srgbClr val="990000"/>
              </a:buClr>
              <a:buSzPct val="60000"/>
              <a:defRPr/>
            </a:pPr>
            <a:r>
              <a:rPr lang="zh-CN" altLang="en-US" sz="1400" kern="0" dirty="0"/>
              <a:t>单击“执行”，任务列表中的各项任务开始进行软件包分发，待“总进度”显示为“</a:t>
            </a:r>
            <a:r>
              <a:rPr lang="en-US" altLang="zh-CN" sz="1400" kern="0" dirty="0"/>
              <a:t>100%”</a:t>
            </a:r>
            <a:r>
              <a:rPr lang="zh-CN" altLang="en-US" sz="1400" kern="0" dirty="0"/>
              <a:t>时，表明软件包分发完成</a:t>
            </a:r>
          </a:p>
        </p:txBody>
      </p:sp>
      <p:sp>
        <p:nvSpPr>
          <p:cNvPr id="6" name="Rectangle 179"/>
          <p:cNvSpPr/>
          <p:nvPr/>
        </p:nvSpPr>
        <p:spPr>
          <a:xfrm>
            <a:off x="9085706" y="1795940"/>
            <a:ext cx="2358984"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400" b="1" dirty="0">
                <a:solidFill>
                  <a:srgbClr val="FFFFFF"/>
                </a:solidFill>
                <a:cs typeface="Arial" pitchFamily="34" charset="0"/>
              </a:rPr>
              <a:t>6,</a:t>
            </a:r>
            <a:r>
              <a:rPr lang="zh-CN" altLang="en-US" sz="1400" b="1" dirty="0">
                <a:solidFill>
                  <a:srgbClr val="FFFFFF"/>
                </a:solidFill>
                <a:cs typeface="Arial" pitchFamily="34" charset="0"/>
              </a:rPr>
              <a:t> 软件包分发</a:t>
            </a:r>
            <a:endParaRPr lang="en-US" altLang="zh-CN" sz="1400" b="1" dirty="0">
              <a:solidFill>
                <a:srgbClr val="FFFFFF"/>
              </a:solidFill>
              <a:cs typeface="Arial" pitchFamily="34" charset="0"/>
            </a:endParaRPr>
          </a:p>
        </p:txBody>
      </p:sp>
      <p:sp>
        <p:nvSpPr>
          <p:cNvPr id="7" name="椭圆 6"/>
          <p:cNvSpPr/>
          <p:nvPr/>
        </p:nvSpPr>
        <p:spPr bwMode="auto">
          <a:xfrm>
            <a:off x="862980" y="2923828"/>
            <a:ext cx="195532" cy="195532"/>
          </a:xfrm>
          <a:prstGeom prst="ellipse">
            <a:avLst/>
          </a:prstGeom>
          <a:solidFill>
            <a:srgbClr val="C7000B"/>
          </a:solidFill>
          <a:ln w="1905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6</a:t>
            </a:r>
            <a:endParaRPr lang="zh-CN" altLang="en-US" sz="1333" b="1" kern="0" dirty="0">
              <a:solidFill>
                <a:srgbClr val="FFFFFF"/>
              </a:solidFill>
            </a:endParaRPr>
          </a:p>
        </p:txBody>
      </p:sp>
      <p:sp>
        <p:nvSpPr>
          <p:cNvPr id="8" name="矩形 7"/>
          <p:cNvSpPr/>
          <p:nvPr/>
        </p:nvSpPr>
        <p:spPr bwMode="auto">
          <a:xfrm>
            <a:off x="1011230" y="3119360"/>
            <a:ext cx="7480018" cy="1605040"/>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cxnSp>
        <p:nvCxnSpPr>
          <p:cNvPr id="9" name="肘形连接符 8"/>
          <p:cNvCxnSpPr>
            <a:stCxn id="8" idx="0"/>
            <a:endCxn id="5" idx="1"/>
          </p:cNvCxnSpPr>
          <p:nvPr/>
        </p:nvCxnSpPr>
        <p:spPr bwMode="auto">
          <a:xfrm rot="5400000" flipH="1" flipV="1">
            <a:off x="6824250" y="867203"/>
            <a:ext cx="179147" cy="4325169"/>
          </a:xfrm>
          <a:prstGeom prst="bentConnector2">
            <a:avLst/>
          </a:prstGeom>
          <a:noFill/>
          <a:ln w="19050">
            <a:solidFill>
              <a:srgbClr val="C7000B"/>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8790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latin typeface="+mn-lt"/>
                <a:ea typeface="+mn-ea"/>
              </a:rPr>
              <a:t>升级前检查</a:t>
            </a:r>
            <a:endParaRPr lang="zh-CN" altLang="en-US" dirty="0">
              <a:latin typeface="+mn-lt"/>
              <a:ea typeface="+mn-ea"/>
            </a:endParaRPr>
          </a:p>
        </p:txBody>
      </p:sp>
      <p:pic>
        <p:nvPicPr>
          <p:cNvPr id="2" name="图片 1"/>
          <p:cNvPicPr>
            <a:picLocks noChangeAspect="1"/>
          </p:cNvPicPr>
          <p:nvPr/>
        </p:nvPicPr>
        <p:blipFill rotWithShape="1">
          <a:blip r:embed="rId3"/>
          <a:srcRect b="7153"/>
          <a:stretch/>
        </p:blipFill>
        <p:spPr>
          <a:xfrm>
            <a:off x="517058" y="1639853"/>
            <a:ext cx="8280000" cy="3930807"/>
          </a:xfrm>
          <a:prstGeom prst="rect">
            <a:avLst/>
          </a:prstGeom>
          <a:ln w="12700">
            <a:solidFill>
              <a:schemeClr val="bg1">
                <a:lumMod val="85000"/>
              </a:schemeClr>
            </a:solidFill>
          </a:ln>
        </p:spPr>
      </p:pic>
      <p:sp>
        <p:nvSpPr>
          <p:cNvPr id="5" name="TextBox 86"/>
          <p:cNvSpPr txBox="1"/>
          <p:nvPr/>
        </p:nvSpPr>
        <p:spPr>
          <a:xfrm>
            <a:off x="9173196" y="2109152"/>
            <a:ext cx="2512529" cy="2985362"/>
          </a:xfrm>
          <a:prstGeom prst="rect">
            <a:avLst/>
          </a:prstGeom>
          <a:solidFill>
            <a:srgbClr val="FFFFFF">
              <a:lumMod val="85000"/>
            </a:srgbClr>
          </a:solidFill>
          <a:ln w="19050">
            <a:solidFill>
              <a:srgbClr val="FFFFFF"/>
            </a:solidFill>
          </a:ln>
        </p:spPr>
        <p:txBody>
          <a:bodyPr wrap="square" rtlCol="0">
            <a:noAutofit/>
          </a:bodyPr>
          <a:lstStyle/>
          <a:p>
            <a:pPr eaLnBrk="0" hangingPunct="0">
              <a:lnSpc>
                <a:spcPct val="140000"/>
              </a:lnSpc>
              <a:buClr>
                <a:srgbClr val="990000"/>
              </a:buClr>
              <a:buSzPct val="60000"/>
              <a:defRPr/>
            </a:pPr>
            <a:r>
              <a:rPr lang="en-US" altLang="zh-CN" sz="1200" kern="0" dirty="0"/>
              <a:t>1</a:t>
            </a:r>
            <a:r>
              <a:rPr lang="zh-CN" altLang="en-US" sz="1200" kern="0" dirty="0"/>
              <a:t>、单击“执行”，任务列表中的各项任务开始进行升级前检查，待“总进度”显示为“</a:t>
            </a:r>
            <a:r>
              <a:rPr lang="en-US" altLang="zh-CN" sz="1200" kern="0" dirty="0"/>
              <a:t>100%”</a:t>
            </a:r>
            <a:r>
              <a:rPr lang="zh-CN" altLang="en-US" sz="1200" kern="0" dirty="0"/>
              <a:t>时，升级前检查完成；支持多次执行</a:t>
            </a:r>
            <a:endParaRPr lang="en-US" altLang="zh-CN" sz="1200" kern="0" dirty="0"/>
          </a:p>
          <a:p>
            <a:pPr eaLnBrk="0" hangingPunct="0">
              <a:lnSpc>
                <a:spcPct val="140000"/>
              </a:lnSpc>
              <a:buClr>
                <a:srgbClr val="990000"/>
              </a:buClr>
              <a:buSzPct val="60000"/>
              <a:defRPr/>
            </a:pPr>
            <a:r>
              <a:rPr lang="zh-CN" altLang="en-US" sz="1100" kern="0" dirty="0"/>
              <a:t>（</a:t>
            </a:r>
            <a:r>
              <a:rPr lang="zh-CN" altLang="en-US" sz="1200" b="1" kern="0" dirty="0">
                <a:solidFill>
                  <a:srgbClr val="C7000B"/>
                </a:solidFill>
              </a:rPr>
              <a:t>升级检查可重录</a:t>
            </a:r>
            <a:r>
              <a:rPr lang="zh-CN" altLang="en-US" sz="1100" kern="0" dirty="0"/>
              <a:t>）</a:t>
            </a:r>
            <a:endParaRPr lang="en-US" altLang="zh-CN" sz="1200" kern="0" dirty="0"/>
          </a:p>
          <a:p>
            <a:pPr eaLnBrk="0" hangingPunct="0">
              <a:lnSpc>
                <a:spcPct val="140000"/>
              </a:lnSpc>
              <a:buClr>
                <a:srgbClr val="990000"/>
              </a:buClr>
              <a:buSzPct val="60000"/>
              <a:defRPr/>
            </a:pPr>
            <a:r>
              <a:rPr lang="en-US" altLang="zh-CN" sz="1200" kern="0" dirty="0"/>
              <a:t>2</a:t>
            </a:r>
            <a:r>
              <a:rPr lang="zh-CN" altLang="en-US" sz="1200" kern="0" dirty="0"/>
              <a:t>、对于检查不通过的项，可点击详情查看原因，并按指导进行</a:t>
            </a:r>
            <a:r>
              <a:rPr lang="zh-CN" altLang="en-US" sz="1467" b="1" kern="0" dirty="0">
                <a:solidFill>
                  <a:srgbClr val="C7000B"/>
                </a:solidFill>
              </a:rPr>
              <a:t>手工</a:t>
            </a:r>
            <a:r>
              <a:rPr lang="zh-CN" altLang="en-US" sz="1200" kern="0" dirty="0"/>
              <a:t>修复操作</a:t>
            </a:r>
          </a:p>
        </p:txBody>
      </p:sp>
      <p:sp>
        <p:nvSpPr>
          <p:cNvPr id="6" name="Rectangle 179"/>
          <p:cNvSpPr/>
          <p:nvPr/>
        </p:nvSpPr>
        <p:spPr>
          <a:xfrm>
            <a:off x="9183060" y="1765097"/>
            <a:ext cx="2502665"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333" b="1" dirty="0">
                <a:solidFill>
                  <a:srgbClr val="FFFFFF"/>
                </a:solidFill>
                <a:cs typeface="Arial" pitchFamily="34" charset="0"/>
              </a:rPr>
              <a:t>7,</a:t>
            </a:r>
            <a:r>
              <a:rPr lang="zh-CN" altLang="en-US" sz="1333" b="1" dirty="0">
                <a:solidFill>
                  <a:srgbClr val="FFFFFF"/>
                </a:solidFill>
                <a:cs typeface="Arial" pitchFamily="34" charset="0"/>
              </a:rPr>
              <a:t> 升级前检查</a:t>
            </a:r>
            <a:endParaRPr lang="en-US" altLang="zh-CN" sz="1333" b="1" dirty="0">
              <a:solidFill>
                <a:srgbClr val="FFFFFF"/>
              </a:solidFill>
              <a:cs typeface="Arial" pitchFamily="34" charset="0"/>
            </a:endParaRPr>
          </a:p>
        </p:txBody>
      </p:sp>
      <p:sp>
        <p:nvSpPr>
          <p:cNvPr id="7" name="椭圆 6"/>
          <p:cNvSpPr/>
          <p:nvPr/>
        </p:nvSpPr>
        <p:spPr bwMode="auto">
          <a:xfrm>
            <a:off x="728065" y="2927300"/>
            <a:ext cx="195532" cy="195532"/>
          </a:xfrm>
          <a:prstGeom prst="ellipse">
            <a:avLst/>
          </a:prstGeom>
          <a:solidFill>
            <a:srgbClr val="C7000B"/>
          </a:solidFill>
          <a:ln w="1905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7</a:t>
            </a:r>
            <a:endParaRPr lang="zh-CN" altLang="en-US" sz="1333" b="1" kern="0" dirty="0">
              <a:solidFill>
                <a:srgbClr val="FFFFFF"/>
              </a:solidFill>
            </a:endParaRPr>
          </a:p>
        </p:txBody>
      </p:sp>
      <p:sp>
        <p:nvSpPr>
          <p:cNvPr id="8" name="矩形 7"/>
          <p:cNvSpPr/>
          <p:nvPr/>
        </p:nvSpPr>
        <p:spPr bwMode="auto">
          <a:xfrm>
            <a:off x="918817" y="3058690"/>
            <a:ext cx="7388283" cy="2228418"/>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cxnSp>
        <p:nvCxnSpPr>
          <p:cNvPr id="9" name="肘形连接符 8"/>
          <p:cNvCxnSpPr>
            <a:stCxn id="8" idx="0"/>
          </p:cNvCxnSpPr>
          <p:nvPr/>
        </p:nvCxnSpPr>
        <p:spPr bwMode="auto">
          <a:xfrm rot="5400000" flipH="1" flipV="1">
            <a:off x="6677754" y="553385"/>
            <a:ext cx="440511" cy="4570101"/>
          </a:xfrm>
          <a:prstGeom prst="bentConnector2">
            <a:avLst/>
          </a:prstGeom>
          <a:noFill/>
          <a:ln w="19050">
            <a:solidFill>
              <a:srgbClr val="C7000B"/>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8155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告警分析处理</a:t>
            </a:r>
            <a:endParaRPr lang="zh-CN" altLang="en-US" dirty="0"/>
          </a:p>
        </p:txBody>
      </p:sp>
      <p:sp>
        <p:nvSpPr>
          <p:cNvPr id="4" name="内容占位符 2"/>
          <p:cNvSpPr>
            <a:spLocks noGrp="1"/>
          </p:cNvSpPr>
          <p:nvPr>
            <p:ph type="body" sz="quarter" idx="10"/>
          </p:nvPr>
        </p:nvSpPr>
        <p:spPr/>
        <p:txBody>
          <a:bodyPr/>
          <a:lstStyle/>
          <a:p>
            <a:r>
              <a:rPr lang="zh-CN" altLang="en-US" dirty="0"/>
              <a:t>人工跳转到运维面登录界面，通过登录运维面去查看告警，手工分析、处理告警</a:t>
            </a:r>
            <a:endParaRPr lang="en-US" altLang="zh-CN" dirty="0"/>
          </a:p>
          <a:p>
            <a:r>
              <a:rPr lang="zh-CN" altLang="en-US" dirty="0"/>
              <a:t>注：告警分析处理，对其它步骤没有依赖，可以并行操作</a:t>
            </a:r>
            <a:endParaRPr lang="en-US" altLang="zh-CN" dirty="0"/>
          </a:p>
          <a:p>
            <a:endParaRPr lang="en-US" altLang="zh-CN" dirty="0"/>
          </a:p>
          <a:p>
            <a:r>
              <a:rPr lang="zh-CN" altLang="en-US" dirty="0">
                <a:solidFill>
                  <a:srgbClr val="C7000B"/>
                </a:solidFill>
              </a:rPr>
              <a:t>原则上需要将紧急、重要的告警全部清除，确保系统处于健康状态才能升级；否则会带来升级风险，造成升级流程中断</a:t>
            </a:r>
            <a:endParaRPr lang="en-US" altLang="zh-CN" dirty="0">
              <a:solidFill>
                <a:srgbClr val="C7000B"/>
              </a:solidFill>
            </a:endParaRPr>
          </a:p>
          <a:p>
            <a:r>
              <a:rPr lang="zh-CN" altLang="en-US" dirty="0">
                <a:solidFill>
                  <a:srgbClr val="C7000B"/>
                </a:solidFill>
              </a:rPr>
              <a:t>对于紧急、重要告警还没有清除完的，需要联系研发进行评估，评估通过才允许带风险升级，否则风险由升级实施人员承担</a:t>
            </a:r>
            <a:endParaRPr lang="en-US" altLang="zh-CN" dirty="0">
              <a:solidFill>
                <a:srgbClr val="C7000B"/>
              </a:solidFill>
            </a:endParaRPr>
          </a:p>
        </p:txBody>
      </p:sp>
    </p:spTree>
    <p:extLst>
      <p:ext uri="{BB962C8B-B14F-4D97-AF65-F5344CB8AC3E}">
        <p14:creationId xmlns:p14="http://schemas.microsoft.com/office/powerpoint/2010/main" val="2919185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升级前数据备份</a:t>
            </a:r>
          </a:p>
        </p:txBody>
      </p:sp>
      <p:sp>
        <p:nvSpPr>
          <p:cNvPr id="5" name="Rectangle 179"/>
          <p:cNvSpPr/>
          <p:nvPr/>
        </p:nvSpPr>
        <p:spPr>
          <a:xfrm>
            <a:off x="9069355" y="1901300"/>
            <a:ext cx="2627814" cy="513313"/>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algn="ctr" eaLnBrk="0" hangingPunct="0">
              <a:buClr>
                <a:srgbClr val="990000"/>
              </a:buClr>
              <a:buSzPct val="60000"/>
            </a:pPr>
            <a:r>
              <a:rPr lang="zh-CN" altLang="en-US" sz="1867" b="1" dirty="0">
                <a:solidFill>
                  <a:srgbClr val="FFFFFF"/>
                </a:solidFill>
                <a:cs typeface="Arial" pitchFamily="34" charset="0"/>
              </a:rPr>
              <a:t>数据备份</a:t>
            </a:r>
            <a:endParaRPr lang="en-US" altLang="zh-CN" sz="1867" b="1" dirty="0">
              <a:solidFill>
                <a:srgbClr val="FFFFFF"/>
              </a:solidFill>
              <a:cs typeface="Arial" pitchFamily="34" charset="0"/>
            </a:endParaRPr>
          </a:p>
        </p:txBody>
      </p:sp>
      <p:sp>
        <p:nvSpPr>
          <p:cNvPr id="6" name="TextBox 86"/>
          <p:cNvSpPr txBox="1"/>
          <p:nvPr/>
        </p:nvSpPr>
        <p:spPr>
          <a:xfrm>
            <a:off x="9069355" y="2414614"/>
            <a:ext cx="2627814" cy="2476376"/>
          </a:xfrm>
          <a:prstGeom prst="rect">
            <a:avLst/>
          </a:prstGeom>
          <a:solidFill>
            <a:srgbClr val="FFFFFF">
              <a:lumMod val="85000"/>
            </a:srgbClr>
          </a:solidFill>
          <a:ln w="19050">
            <a:solidFill>
              <a:srgbClr val="FFFFFF"/>
            </a:solidFill>
          </a:ln>
        </p:spPr>
        <p:txBody>
          <a:bodyPr wrap="square" rtlCol="0" anchor="ctr">
            <a:noAutofit/>
          </a:bodyPr>
          <a:lstStyle/>
          <a:p>
            <a:pPr eaLnBrk="0" hangingPunct="0">
              <a:lnSpc>
                <a:spcPct val="140000"/>
              </a:lnSpc>
              <a:buClr>
                <a:srgbClr val="990000"/>
              </a:buClr>
              <a:buSzPct val="60000"/>
              <a:defRPr/>
            </a:pPr>
            <a:r>
              <a:rPr lang="en-US" altLang="zh-CN" sz="1467" kern="0" dirty="0"/>
              <a:t>1</a:t>
            </a:r>
            <a:r>
              <a:rPr lang="zh-CN" altLang="en-US" sz="1467" kern="0" dirty="0"/>
              <a:t>、在华为云</a:t>
            </a:r>
            <a:r>
              <a:rPr lang="en-US" altLang="zh-CN" sz="1467" kern="0" dirty="0"/>
              <a:t>Stack </a:t>
            </a:r>
            <a:r>
              <a:rPr lang="en-US" altLang="zh-CN" sz="1467" kern="0" dirty="0" err="1"/>
              <a:t>updata</a:t>
            </a:r>
            <a:r>
              <a:rPr lang="zh-CN" altLang="en-US" sz="1467" kern="0" dirty="0"/>
              <a:t>界面上，点击“执行”触发统一备份</a:t>
            </a:r>
            <a:endParaRPr lang="en-US" altLang="zh-CN" sz="1467" kern="0" dirty="0"/>
          </a:p>
          <a:p>
            <a:pPr eaLnBrk="0" hangingPunct="0">
              <a:lnSpc>
                <a:spcPct val="140000"/>
              </a:lnSpc>
              <a:buClr>
                <a:srgbClr val="990000"/>
              </a:buClr>
              <a:buSzPct val="60000"/>
              <a:defRPr/>
            </a:pPr>
            <a:r>
              <a:rPr lang="en-US" altLang="zh-CN" sz="1467" kern="0" dirty="0"/>
              <a:t>2</a:t>
            </a:r>
            <a:r>
              <a:rPr lang="zh-CN" altLang="en-US" sz="1467" kern="0" dirty="0"/>
              <a:t>、不支持自动化备份的部件有：</a:t>
            </a:r>
            <a:r>
              <a:rPr lang="en-US" altLang="zh-CN" sz="1467" kern="0" dirty="0" err="1"/>
              <a:t>eSight</a:t>
            </a:r>
            <a:r>
              <a:rPr lang="zh-CN" altLang="en-US" sz="1467" kern="0" dirty="0"/>
              <a:t>、</a:t>
            </a:r>
            <a:r>
              <a:rPr lang="en-US" altLang="zh-CN" sz="1467" kern="0" dirty="0" err="1"/>
              <a:t>OceanStor</a:t>
            </a:r>
            <a:r>
              <a:rPr lang="en-US" altLang="zh-CN" sz="1467" kern="0" dirty="0"/>
              <a:t> Pacific Block/Object</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70" y="1899695"/>
            <a:ext cx="8280000" cy="3621532"/>
          </a:xfrm>
          <a:prstGeom prst="rect">
            <a:avLst/>
          </a:prstGeom>
          <a:ln w="12700">
            <a:solidFill>
              <a:schemeClr val="bg1">
                <a:lumMod val="85000"/>
              </a:schemeClr>
            </a:solidFill>
          </a:ln>
        </p:spPr>
      </p:pic>
    </p:spTree>
    <p:extLst>
      <p:ext uri="{BB962C8B-B14F-4D97-AF65-F5344CB8AC3E}">
        <p14:creationId xmlns:p14="http://schemas.microsoft.com/office/powerpoint/2010/main" val="4062520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升级实施的分批与编排</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374971965"/>
              </p:ext>
            </p:extLst>
          </p:nvPr>
        </p:nvGraphicFramePr>
        <p:xfrm>
          <a:off x="792016" y="985149"/>
          <a:ext cx="10754908" cy="5190522"/>
        </p:xfrm>
        <a:graphic>
          <a:graphicData uri="http://schemas.openxmlformats.org/drawingml/2006/table">
            <a:tbl>
              <a:tblPr/>
              <a:tblGrid>
                <a:gridCol w="1764983">
                  <a:extLst>
                    <a:ext uri="{9D8B030D-6E8A-4147-A177-3AD203B41FA5}">
                      <a16:colId xmlns:a16="http://schemas.microsoft.com/office/drawing/2014/main" val="20000"/>
                    </a:ext>
                  </a:extLst>
                </a:gridCol>
                <a:gridCol w="2621992">
                  <a:extLst>
                    <a:ext uri="{9D8B030D-6E8A-4147-A177-3AD203B41FA5}">
                      <a16:colId xmlns:a16="http://schemas.microsoft.com/office/drawing/2014/main" val="20001"/>
                    </a:ext>
                  </a:extLst>
                </a:gridCol>
                <a:gridCol w="6367933">
                  <a:extLst>
                    <a:ext uri="{9D8B030D-6E8A-4147-A177-3AD203B41FA5}">
                      <a16:colId xmlns:a16="http://schemas.microsoft.com/office/drawing/2014/main" val="20002"/>
                    </a:ext>
                  </a:extLst>
                </a:gridCol>
              </a:tblGrid>
              <a:tr h="251964">
                <a:tc>
                  <a:txBody>
                    <a:bodyPr/>
                    <a:lstStyle/>
                    <a:p>
                      <a:pPr algn="ctr"/>
                      <a:r>
                        <a:rPr lang="zh-CN" altLang="en-US" sz="1400" b="1" dirty="0">
                          <a:ln w="0">
                            <a:noFill/>
                          </a:ln>
                          <a:solidFill>
                            <a:schemeClr val="tx1"/>
                          </a:solidFill>
                          <a:latin typeface="+mn-lt"/>
                          <a:ea typeface="+mn-ea"/>
                        </a:rPr>
                        <a:t>流程</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CN" altLang="en-US" sz="1400" b="1" dirty="0">
                          <a:ln w="0">
                            <a:noFill/>
                          </a:ln>
                          <a:solidFill>
                            <a:schemeClr val="tx1"/>
                          </a:solidFill>
                          <a:latin typeface="+mn-lt"/>
                          <a:ea typeface="+mn-ea"/>
                        </a:rPr>
                        <a:t>升级步骤</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CN" altLang="en-US" sz="1400" b="1" dirty="0">
                          <a:ln w="0">
                            <a:noFill/>
                          </a:ln>
                          <a:solidFill>
                            <a:schemeClr val="tx1"/>
                          </a:solidFill>
                          <a:latin typeface="+mn-lt"/>
                          <a:ea typeface="+mn-ea"/>
                        </a:rPr>
                        <a:t>说明</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1964">
                <a:tc>
                  <a:txBody>
                    <a:bodyPr/>
                    <a:lstStyle/>
                    <a:p>
                      <a:pPr algn="ctr"/>
                      <a:r>
                        <a:rPr lang="en-US" altLang="zh-CN" sz="1200" b="0" dirty="0" err="1">
                          <a:ln w="0">
                            <a:noFill/>
                          </a:ln>
                          <a:solidFill>
                            <a:schemeClr val="tx1"/>
                          </a:solidFill>
                          <a:latin typeface="+mn-lt"/>
                          <a:ea typeface="+mn-ea"/>
                        </a:rPr>
                        <a:t>eSigh升级</a:t>
                      </a:r>
                      <a:endParaRPr lang="zh-CN" altLang="en-US" sz="1200" b="0" dirty="0">
                        <a:ln w="0">
                          <a:noFill/>
                        </a:ln>
                        <a:solidFill>
                          <a:schemeClr val="tx1"/>
                        </a:solidFill>
                        <a:latin typeface="+mn-lt"/>
                        <a:ea typeface="+mn-ea"/>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a:ln w="0">
                            <a:noFill/>
                          </a:ln>
                          <a:solidFill>
                            <a:schemeClr val="tx1"/>
                          </a:solidFill>
                          <a:latin typeface="+mn-lt"/>
                          <a:ea typeface="+mn-ea"/>
                        </a:rPr>
                        <a:t>eSigh升级</a:t>
                      </a:r>
                      <a:endParaRPr lang="zh-CN" altLang="en-US" sz="1200" b="0" dirty="0">
                        <a:ln w="0">
                          <a:noFill/>
                        </a:ln>
                        <a:solidFill>
                          <a:schemeClr val="tx1"/>
                        </a:solidFill>
                        <a:latin typeface="+mn-lt"/>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err="1">
                          <a:ln w="0">
                            <a:noFill/>
                          </a:ln>
                          <a:solidFill>
                            <a:schemeClr val="tx1"/>
                          </a:solidFill>
                          <a:latin typeface="+mn-lt"/>
                          <a:ea typeface="+mn-ea"/>
                        </a:rPr>
                        <a:t>eSigh升级</a:t>
                      </a:r>
                      <a:endParaRPr lang="zh-CN" altLang="en-US" sz="1200" b="0" dirty="0">
                        <a:ln w="0">
                          <a:noFill/>
                        </a:ln>
                        <a:solidFill>
                          <a:schemeClr val="tx1"/>
                        </a:solidFill>
                        <a:latin typeface="+mn-lt"/>
                        <a:ea typeface="+mn-ea"/>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18607">
                <a:tc rowSpan="7">
                  <a:txBody>
                    <a:bodyPr/>
                    <a:lstStyle/>
                    <a:p>
                      <a:pPr algn="ctr"/>
                      <a:r>
                        <a:rPr lang="zh-CN" altLang="en-US" sz="1200" b="0" dirty="0">
                          <a:ln w="0">
                            <a:noFill/>
                          </a:ln>
                          <a:solidFill>
                            <a:schemeClr val="tx1"/>
                          </a:solidFill>
                          <a:latin typeface="+mn-lt"/>
                          <a:ea typeface="+mn-ea"/>
                        </a:rPr>
                        <a:t>华为云</a:t>
                      </a:r>
                      <a:r>
                        <a:rPr lang="en-US" altLang="zh-CN" sz="1200" b="0" dirty="0">
                          <a:ln w="0">
                            <a:noFill/>
                          </a:ln>
                          <a:solidFill>
                            <a:schemeClr val="tx1"/>
                          </a:solidFill>
                          <a:latin typeface="+mn-lt"/>
                          <a:ea typeface="+mn-ea"/>
                        </a:rPr>
                        <a:t>Stack</a:t>
                      </a:r>
                      <a:r>
                        <a:rPr lang="zh-CN" altLang="en-US" sz="1200" b="0" dirty="0">
                          <a:ln w="0">
                            <a:noFill/>
                          </a:ln>
                          <a:solidFill>
                            <a:schemeClr val="tx1"/>
                          </a:solidFill>
                          <a:latin typeface="+mn-lt"/>
                          <a:ea typeface="+mn-ea"/>
                        </a:rPr>
                        <a:t>升级</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200" b="0" dirty="0">
                          <a:ln w="0">
                            <a:noFill/>
                          </a:ln>
                          <a:solidFill>
                            <a:schemeClr val="tx1"/>
                          </a:solidFill>
                          <a:latin typeface="+mn-lt"/>
                          <a:ea typeface="+mn-ea"/>
                        </a:rPr>
                        <a:t>存储升级</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200" b="1" dirty="0">
                          <a:ln w="0">
                            <a:noFill/>
                          </a:ln>
                          <a:solidFill>
                            <a:schemeClr val="tx1"/>
                          </a:solidFill>
                          <a:latin typeface="+mn-lt"/>
                          <a:ea typeface="+mn-ea"/>
                        </a:rPr>
                        <a:t>分布式块存储升级</a:t>
                      </a:r>
                      <a:endParaRPr lang="en-US" altLang="zh-CN" sz="1200" b="1" dirty="0">
                        <a:ln w="0">
                          <a:noFill/>
                        </a:ln>
                        <a:solidFill>
                          <a:schemeClr val="tx1"/>
                        </a:solidFill>
                        <a:latin typeface="+mn-lt"/>
                        <a:ea typeface="+mn-ea"/>
                      </a:endParaRPr>
                    </a:p>
                    <a:p>
                      <a:r>
                        <a:rPr lang="zh-CN" altLang="en-US" sz="1200" b="0" dirty="0">
                          <a:ln w="0">
                            <a:noFill/>
                          </a:ln>
                          <a:solidFill>
                            <a:srgbClr val="0000FF"/>
                          </a:solidFill>
                          <a:latin typeface="+mn-lt"/>
                          <a:ea typeface="+mn-ea"/>
                        </a:rPr>
                        <a:t>可选：</a:t>
                      </a:r>
                      <a:r>
                        <a:rPr lang="zh-CN" altLang="en-US" sz="1200" b="0" dirty="0">
                          <a:ln w="0">
                            <a:noFill/>
                          </a:ln>
                          <a:solidFill>
                            <a:schemeClr val="tx1"/>
                          </a:solidFill>
                          <a:latin typeface="+mn-lt"/>
                          <a:ea typeface="+mn-ea"/>
                        </a:rPr>
                        <a:t>该升级窗口用于分布式块存储升级，部署了</a:t>
                      </a:r>
                      <a:r>
                        <a:rPr lang="en-US" altLang="zh-CN" sz="1200" b="0" dirty="0" err="1">
                          <a:ln w="0">
                            <a:noFill/>
                          </a:ln>
                          <a:solidFill>
                            <a:schemeClr val="tx1"/>
                          </a:solidFill>
                          <a:latin typeface="+mn-lt"/>
                          <a:ea typeface="+mn-ea"/>
                        </a:rPr>
                        <a:t>OceanStor</a:t>
                      </a:r>
                      <a:r>
                        <a:rPr lang="en-US" altLang="zh-CN" sz="1200" b="0" dirty="0">
                          <a:ln w="0">
                            <a:noFill/>
                          </a:ln>
                          <a:solidFill>
                            <a:schemeClr val="tx1"/>
                          </a:solidFill>
                          <a:latin typeface="+mn-lt"/>
                          <a:ea typeface="+mn-ea"/>
                        </a:rPr>
                        <a:t> Pacific Block</a:t>
                      </a:r>
                      <a:r>
                        <a:rPr lang="zh-CN" altLang="en-US" sz="1200" b="0" dirty="0">
                          <a:ln w="0">
                            <a:noFill/>
                          </a:ln>
                          <a:solidFill>
                            <a:schemeClr val="tx1"/>
                          </a:solidFill>
                          <a:latin typeface="+mn-lt"/>
                          <a:ea typeface="+mn-ea"/>
                        </a:rPr>
                        <a:t>时需要升级，存储采用在线方式升级，业务不中断</a:t>
                      </a:r>
                      <a:endParaRPr lang="en-US" altLang="zh-CN" sz="1200" b="0" dirty="0">
                        <a:ln w="0">
                          <a:noFill/>
                        </a:ln>
                        <a:solidFill>
                          <a:schemeClr val="tx1"/>
                        </a:solidFill>
                        <a:latin typeface="+mn-lt"/>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kern="1200" dirty="0">
                          <a:ln w="0">
                            <a:noFill/>
                          </a:ln>
                          <a:solidFill>
                            <a:schemeClr val="tx1"/>
                          </a:solidFill>
                          <a:latin typeface="+mn-lt"/>
                          <a:ea typeface="+mn-ea"/>
                          <a:cs typeface="+mn-cs"/>
                        </a:rPr>
                        <a:t>SFS-</a:t>
                      </a:r>
                      <a:r>
                        <a:rPr lang="en-US" altLang="zh-CN" sz="1200" b="1" kern="1200" dirty="0" err="1">
                          <a:ln w="0">
                            <a:noFill/>
                          </a:ln>
                          <a:solidFill>
                            <a:schemeClr val="tx1"/>
                          </a:solidFill>
                          <a:latin typeface="+mn-lt"/>
                          <a:ea typeface="+mn-ea"/>
                          <a:cs typeface="+mn-cs"/>
                        </a:rPr>
                        <a:t>OceanStor</a:t>
                      </a:r>
                      <a:r>
                        <a:rPr lang="en-US" altLang="zh-CN" sz="1200" b="1" kern="1200" dirty="0">
                          <a:ln w="0">
                            <a:noFill/>
                          </a:ln>
                          <a:solidFill>
                            <a:schemeClr val="tx1"/>
                          </a:solidFill>
                          <a:latin typeface="+mn-lt"/>
                          <a:ea typeface="+mn-ea"/>
                          <a:cs typeface="+mn-cs"/>
                        </a:rPr>
                        <a:t> 9000</a:t>
                      </a:r>
                    </a:p>
                    <a:p>
                      <a:pPr algn="l"/>
                      <a:r>
                        <a:rPr lang="zh-CN" altLang="en-US" sz="1200" b="0" dirty="0">
                          <a:ln w="0">
                            <a:noFill/>
                          </a:ln>
                          <a:solidFill>
                            <a:srgbClr val="0000FF"/>
                          </a:solidFill>
                          <a:latin typeface="+mn-lt"/>
                          <a:ea typeface="+mn-ea"/>
                        </a:rPr>
                        <a:t>可选：</a:t>
                      </a:r>
                      <a:r>
                        <a:rPr lang="zh-CN" altLang="en-US" sz="1200" b="0" dirty="0">
                          <a:ln w="0">
                            <a:noFill/>
                          </a:ln>
                          <a:solidFill>
                            <a:schemeClr val="tx1"/>
                          </a:solidFill>
                          <a:latin typeface="+mn-lt"/>
                          <a:ea typeface="+mn-ea"/>
                        </a:rPr>
                        <a:t>使用独立的</a:t>
                      </a:r>
                      <a:r>
                        <a:rPr lang="en-US" altLang="zh-CN" sz="1200" b="0" dirty="0" err="1">
                          <a:ln w="0">
                            <a:noFill/>
                          </a:ln>
                          <a:solidFill>
                            <a:schemeClr val="tx1"/>
                          </a:solidFill>
                          <a:latin typeface="+mn-lt"/>
                          <a:ea typeface="+mn-ea"/>
                        </a:rPr>
                        <a:t>ToolKit</a:t>
                      </a:r>
                      <a:r>
                        <a:rPr lang="zh-CN" altLang="en-US" sz="1200" b="0" dirty="0">
                          <a:ln w="0">
                            <a:noFill/>
                          </a:ln>
                          <a:solidFill>
                            <a:schemeClr val="tx1"/>
                          </a:solidFill>
                          <a:latin typeface="+mn-lt"/>
                          <a:ea typeface="+mn-ea"/>
                        </a:rPr>
                        <a:t>工具升级，业务会中断</a:t>
                      </a:r>
                      <a:r>
                        <a:rPr lang="en-US" altLang="zh-CN" sz="1200" b="0" dirty="0">
                          <a:ln w="0">
                            <a:noFill/>
                          </a:ln>
                          <a:solidFill>
                            <a:schemeClr val="tx1"/>
                          </a:solidFill>
                          <a:latin typeface="+mn-lt"/>
                          <a:ea typeface="+mn-ea"/>
                        </a:rPr>
                        <a:t>1</a:t>
                      </a:r>
                      <a:r>
                        <a:rPr lang="zh-CN" altLang="en-US" sz="1200" b="0" dirty="0">
                          <a:ln w="0">
                            <a:noFill/>
                          </a:ln>
                          <a:solidFill>
                            <a:schemeClr val="tx1"/>
                          </a:solidFill>
                          <a:latin typeface="+mn-lt"/>
                          <a:ea typeface="+mn-ea"/>
                        </a:rPr>
                        <a:t>分钟，因为视频应用有缓存所以上层业务无影响（</a:t>
                      </a:r>
                      <a:r>
                        <a:rPr lang="en-US" altLang="zh-CN" sz="1200" b="0" dirty="0">
                          <a:ln w="0">
                            <a:noFill/>
                          </a:ln>
                          <a:solidFill>
                            <a:schemeClr val="tx1"/>
                          </a:solidFill>
                          <a:latin typeface="+mn-lt"/>
                          <a:ea typeface="+mn-ea"/>
                        </a:rPr>
                        <a:t>SFS</a:t>
                      </a:r>
                      <a:r>
                        <a:rPr lang="zh-CN" altLang="en-US" sz="1200" b="0" dirty="0">
                          <a:ln w="0">
                            <a:noFill/>
                          </a:ln>
                          <a:solidFill>
                            <a:schemeClr val="tx1"/>
                          </a:solidFill>
                          <a:latin typeface="+mn-lt"/>
                          <a:ea typeface="+mn-ea"/>
                        </a:rPr>
                        <a:t>服务与存储设备</a:t>
                      </a:r>
                      <a:r>
                        <a:rPr lang="en-US" altLang="zh-CN" sz="1200" b="0" dirty="0" err="1">
                          <a:ln w="0">
                            <a:noFill/>
                          </a:ln>
                          <a:solidFill>
                            <a:schemeClr val="tx1"/>
                          </a:solidFill>
                          <a:latin typeface="+mn-lt"/>
                          <a:ea typeface="+mn-ea"/>
                        </a:rPr>
                        <a:t>OceanStor</a:t>
                      </a:r>
                      <a:r>
                        <a:rPr lang="en-US" altLang="zh-CN" sz="1200" b="0" baseline="0" dirty="0">
                          <a:ln w="0">
                            <a:noFill/>
                          </a:ln>
                          <a:solidFill>
                            <a:schemeClr val="tx1"/>
                          </a:solidFill>
                          <a:latin typeface="+mn-lt"/>
                          <a:ea typeface="+mn-ea"/>
                        </a:rPr>
                        <a:t> 9000</a:t>
                      </a:r>
                      <a:r>
                        <a:rPr lang="zh-CN" altLang="en-US" sz="1200" b="0" baseline="0" dirty="0">
                          <a:ln w="0">
                            <a:noFill/>
                          </a:ln>
                          <a:solidFill>
                            <a:schemeClr val="tx1"/>
                          </a:solidFill>
                          <a:latin typeface="+mn-lt"/>
                          <a:ea typeface="+mn-ea"/>
                        </a:rPr>
                        <a:t>从</a:t>
                      </a:r>
                      <a:r>
                        <a:rPr lang="en-US" altLang="zh-CN" sz="1200" b="0" baseline="0" dirty="0">
                          <a:ln w="0">
                            <a:noFill/>
                          </a:ln>
                          <a:solidFill>
                            <a:schemeClr val="tx1"/>
                          </a:solidFill>
                          <a:latin typeface="+mn-lt"/>
                          <a:ea typeface="+mn-ea"/>
                        </a:rPr>
                        <a:t>8.0.0</a:t>
                      </a:r>
                      <a:r>
                        <a:rPr lang="zh-CN" altLang="en-US" sz="1200" b="0" baseline="0" dirty="0">
                          <a:ln w="0">
                            <a:noFill/>
                          </a:ln>
                          <a:solidFill>
                            <a:schemeClr val="tx1"/>
                          </a:solidFill>
                          <a:latin typeface="+mn-lt"/>
                          <a:ea typeface="+mn-ea"/>
                        </a:rPr>
                        <a:t>版本开始解耦，可在</a:t>
                      </a:r>
                      <a:r>
                        <a:rPr lang="en-US" altLang="zh-CN" sz="1200" b="0" baseline="0" dirty="0">
                          <a:ln w="0">
                            <a:noFill/>
                          </a:ln>
                          <a:solidFill>
                            <a:schemeClr val="tx1"/>
                          </a:solidFill>
                          <a:latin typeface="+mn-lt"/>
                          <a:ea typeface="+mn-ea"/>
                        </a:rPr>
                        <a:t>SFS</a:t>
                      </a:r>
                      <a:r>
                        <a:rPr lang="zh-CN" altLang="en-US" sz="1200" b="0" baseline="0" dirty="0">
                          <a:ln w="0">
                            <a:noFill/>
                          </a:ln>
                          <a:solidFill>
                            <a:schemeClr val="tx1"/>
                          </a:solidFill>
                          <a:latin typeface="+mn-lt"/>
                          <a:ea typeface="+mn-ea"/>
                        </a:rPr>
                        <a:t>服务升级完成后，根据实际情况自行决定是否需要升级</a:t>
                      </a:r>
                      <a:r>
                        <a:rPr lang="en-US" altLang="zh-CN" sz="1200" b="0" dirty="0" err="1">
                          <a:ln w="0">
                            <a:noFill/>
                          </a:ln>
                          <a:solidFill>
                            <a:schemeClr val="tx1"/>
                          </a:solidFill>
                          <a:latin typeface="+mn-lt"/>
                          <a:ea typeface="+mn-ea"/>
                        </a:rPr>
                        <a:t>OceanStor</a:t>
                      </a:r>
                      <a:r>
                        <a:rPr lang="en-US" altLang="zh-CN" sz="1200" b="0" baseline="0" dirty="0">
                          <a:ln w="0">
                            <a:noFill/>
                          </a:ln>
                          <a:solidFill>
                            <a:schemeClr val="tx1"/>
                          </a:solidFill>
                          <a:latin typeface="+mn-lt"/>
                          <a:ea typeface="+mn-ea"/>
                        </a:rPr>
                        <a:t> 9000</a:t>
                      </a:r>
                      <a:r>
                        <a:rPr lang="zh-CN" altLang="en-US" sz="1200" b="0" dirty="0">
                          <a:ln w="0">
                            <a:noFill/>
                          </a:ln>
                          <a:solidFill>
                            <a:schemeClr val="tx1"/>
                          </a:solidFill>
                          <a:latin typeface="+mn-lt"/>
                          <a:ea typeface="+mn-ea"/>
                        </a:rPr>
                        <a:t>）</a:t>
                      </a:r>
                      <a:endParaRPr lang="en-US" altLang="zh-CN" sz="1200" b="0" dirty="0">
                        <a:ln w="0">
                          <a:noFill/>
                        </a:ln>
                        <a:solidFill>
                          <a:schemeClr val="tx1"/>
                        </a:solidFill>
                        <a:latin typeface="+mn-lt"/>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dirty="0">
                          <a:ln w="0">
                            <a:noFill/>
                          </a:ln>
                          <a:solidFill>
                            <a:srgbClr val="0000FF"/>
                          </a:solidFill>
                          <a:latin typeface="+mn-lt"/>
                          <a:ea typeface="+mn-ea"/>
                        </a:rPr>
                        <a:t>（一个变更窗口，</a:t>
                      </a:r>
                      <a:r>
                        <a:rPr lang="en-US" altLang="zh-CN" sz="1200" b="0" dirty="0">
                          <a:ln w="0">
                            <a:noFill/>
                          </a:ln>
                          <a:solidFill>
                            <a:srgbClr val="0000FF"/>
                          </a:solidFill>
                          <a:latin typeface="+mn-lt"/>
                          <a:ea typeface="+mn-ea"/>
                        </a:rPr>
                        <a:t>8</a:t>
                      </a:r>
                      <a:r>
                        <a:rPr lang="zh-CN" altLang="en-US" sz="1200" b="0" dirty="0">
                          <a:ln w="0">
                            <a:noFill/>
                          </a:ln>
                          <a:solidFill>
                            <a:srgbClr val="0000FF"/>
                          </a:solidFill>
                          <a:latin typeface="+mn-lt"/>
                          <a:ea typeface="+mn-ea"/>
                        </a:rPr>
                        <a:t>小时：多套</a:t>
                      </a:r>
                      <a:r>
                        <a:rPr lang="en-US" altLang="zh-CN" sz="1200" b="0" dirty="0">
                          <a:ln w="0">
                            <a:noFill/>
                          </a:ln>
                          <a:solidFill>
                            <a:srgbClr val="0000FF"/>
                          </a:solidFill>
                          <a:latin typeface="+mn-lt"/>
                          <a:ea typeface="+mn-ea"/>
                        </a:rPr>
                        <a:t>FS Block</a:t>
                      </a:r>
                      <a:r>
                        <a:rPr lang="zh-CN" altLang="en-US" sz="1200" b="0" dirty="0">
                          <a:ln w="0">
                            <a:noFill/>
                          </a:ln>
                          <a:solidFill>
                            <a:srgbClr val="0000FF"/>
                          </a:solidFill>
                          <a:latin typeface="+mn-lt"/>
                          <a:ea typeface="+mn-ea"/>
                        </a:rPr>
                        <a:t>可并行升级；</a:t>
                      </a:r>
                      <a:r>
                        <a:rPr lang="en-US" altLang="zh-CN" sz="1200" b="0" dirty="0">
                          <a:ln w="0">
                            <a:noFill/>
                          </a:ln>
                          <a:solidFill>
                            <a:srgbClr val="0000FF"/>
                          </a:solidFill>
                          <a:latin typeface="+mn-lt"/>
                          <a:ea typeface="+mn-ea"/>
                        </a:rPr>
                        <a:t>FS Block</a:t>
                      </a:r>
                      <a:r>
                        <a:rPr lang="zh-CN" altLang="en-US" sz="1200" b="0" dirty="0">
                          <a:ln w="0">
                            <a:noFill/>
                          </a:ln>
                          <a:solidFill>
                            <a:srgbClr val="0000FF"/>
                          </a:solidFill>
                          <a:latin typeface="+mn-lt"/>
                          <a:ea typeface="+mn-ea"/>
                        </a:rPr>
                        <a:t>与</a:t>
                      </a:r>
                      <a:r>
                        <a:rPr lang="en-US" altLang="zh-CN" sz="1200" b="0" dirty="0" err="1">
                          <a:ln w="0">
                            <a:noFill/>
                          </a:ln>
                          <a:solidFill>
                            <a:srgbClr val="0000FF"/>
                          </a:solidFill>
                          <a:latin typeface="+mn-lt"/>
                          <a:ea typeface="+mn-ea"/>
                        </a:rPr>
                        <a:t>OceanStor</a:t>
                      </a:r>
                      <a:r>
                        <a:rPr lang="zh-CN" altLang="en-US" sz="1200" b="0" dirty="0">
                          <a:ln w="0">
                            <a:noFill/>
                          </a:ln>
                          <a:solidFill>
                            <a:srgbClr val="0000FF"/>
                          </a:solidFill>
                          <a:latin typeface="+mn-lt"/>
                          <a:ea typeface="+mn-ea"/>
                        </a:rPr>
                        <a:t>可并行）</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44952">
                <a:tc vMerge="1">
                  <a:txBody>
                    <a:bodyPr/>
                    <a:lstStyle/>
                    <a:p>
                      <a:endParaRPr lang="zh-CN" altLang="en-US"/>
                    </a:p>
                  </a:txBody>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altLang="zh-CN" sz="1200" b="0" dirty="0">
                          <a:ln w="0">
                            <a:noFill/>
                          </a:ln>
                          <a:solidFill>
                            <a:schemeClr val="tx1"/>
                          </a:solidFill>
                          <a:latin typeface="+mn-lt"/>
                          <a:ea typeface="+mn-ea"/>
                        </a:rPr>
                        <a:t>IaaS</a:t>
                      </a:r>
                      <a:r>
                        <a:rPr lang="zh-CN" altLang="en-US" sz="1200" b="0" dirty="0">
                          <a:ln w="0">
                            <a:noFill/>
                          </a:ln>
                          <a:solidFill>
                            <a:schemeClr val="tx1"/>
                          </a:solidFill>
                          <a:latin typeface="+mn-lt"/>
                          <a:ea typeface="+mn-ea"/>
                        </a:rPr>
                        <a:t>管理节点升级</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200" b="0" dirty="0">
                          <a:ln w="0">
                            <a:noFill/>
                          </a:ln>
                          <a:solidFill>
                            <a:schemeClr val="tx1"/>
                          </a:solidFill>
                          <a:latin typeface="+mn-lt"/>
                          <a:ea typeface="+mn-ea"/>
                        </a:rPr>
                        <a:t>该批次采用离线方式升级，管理面中断。升级服务包括：</a:t>
                      </a:r>
                      <a:r>
                        <a:rPr lang="en-US" sz="1200" b="0" dirty="0">
                          <a:ln w="0">
                            <a:noFill/>
                          </a:ln>
                          <a:solidFill>
                            <a:schemeClr val="tx1"/>
                          </a:solidFill>
                          <a:latin typeface="+mn-lt"/>
                          <a:ea typeface="+mn-ea"/>
                        </a:rPr>
                        <a:t>ECS、BMS、IMS、AS、EVS、OBS、SFS-C</a:t>
                      </a:r>
                      <a:r>
                        <a:rPr lang="en-US" altLang="zh-CN" sz="1200" b="0" dirty="0">
                          <a:ln w="0">
                            <a:noFill/>
                          </a:ln>
                          <a:solidFill>
                            <a:schemeClr val="tx1"/>
                          </a:solidFill>
                          <a:latin typeface="+mn-lt"/>
                          <a:ea typeface="+mn-ea"/>
                        </a:rPr>
                        <a:t>onsole/</a:t>
                      </a:r>
                      <a:r>
                        <a:rPr lang="en-US" altLang="zh-CN" sz="1200" b="0" dirty="0">
                          <a:ln w="0">
                            <a:noFill/>
                          </a:ln>
                          <a:solidFill>
                            <a:srgbClr val="0000FF"/>
                          </a:solidFill>
                          <a:latin typeface="+mn-lt"/>
                          <a:ea typeface="+mn-ea"/>
                        </a:rPr>
                        <a:t>SFS-DJ</a:t>
                      </a:r>
                      <a:r>
                        <a:rPr lang="zh-CN" altLang="en-US" sz="1200" b="0" dirty="0">
                          <a:ln w="0">
                            <a:noFill/>
                          </a:ln>
                          <a:solidFill>
                            <a:schemeClr val="tx1"/>
                          </a:solidFill>
                          <a:latin typeface="+mn-lt"/>
                          <a:ea typeface="+mn-ea"/>
                        </a:rPr>
                        <a:t>、</a:t>
                      </a:r>
                      <a:r>
                        <a:rPr lang="en-US" sz="1200" b="0" dirty="0">
                          <a:ln w="0">
                            <a:noFill/>
                          </a:ln>
                          <a:solidFill>
                            <a:schemeClr val="tx1"/>
                          </a:solidFill>
                          <a:latin typeface="+mn-lt"/>
                          <a:ea typeface="+mn-ea"/>
                        </a:rPr>
                        <a:t>VPC、EIP、ELB、VFW、VPN、SG、ARS、SIS、SSA、EdgeFW、HSS、DBSS、VBS、CSBS、CSDR、CSHA、VHA、Arbiration</a:t>
                      </a:r>
                      <a:r>
                        <a:rPr lang="zh-CN" altLang="en-US" sz="1200" b="0" dirty="0">
                          <a:ln w="0">
                            <a:noFill/>
                          </a:ln>
                          <a:solidFill>
                            <a:schemeClr val="tx1"/>
                          </a:solidFill>
                          <a:latin typeface="+mn-lt"/>
                          <a:ea typeface="+mn-ea"/>
                        </a:rPr>
                        <a:t>服务、</a:t>
                      </a:r>
                      <a:r>
                        <a:rPr lang="en-US" sz="1200" b="0" dirty="0">
                          <a:ln w="0">
                            <a:noFill/>
                          </a:ln>
                          <a:solidFill>
                            <a:schemeClr val="tx1"/>
                          </a:solidFill>
                          <a:latin typeface="+mn-lt"/>
                          <a:ea typeface="+mn-ea"/>
                        </a:rPr>
                        <a:t>HDS、ADS、Oracel、RDS、SMN、HiCloud、LVS、Nginx、DMK、GaussDB、DNS、Haproxy、ManageOne、SDR、CCS、API </a:t>
                      </a:r>
                      <a:r>
                        <a:rPr lang="en-US" sz="1200" b="0" dirty="0" err="1">
                          <a:ln w="0">
                            <a:noFill/>
                          </a:ln>
                          <a:solidFill>
                            <a:schemeClr val="tx1"/>
                          </a:solidFill>
                          <a:latin typeface="+mn-lt"/>
                          <a:ea typeface="+mn-ea"/>
                        </a:rPr>
                        <a:t>Gateway、HIS、CAA、FusionNetDoctor、FusionCare、FusionSphere</a:t>
                      </a:r>
                      <a:r>
                        <a:rPr lang="en-US" sz="1200" b="0" dirty="0">
                          <a:ln w="0">
                            <a:noFill/>
                          </a:ln>
                          <a:solidFill>
                            <a:schemeClr val="tx1"/>
                          </a:solidFill>
                          <a:latin typeface="+mn-lt"/>
                          <a:ea typeface="+mn-ea"/>
                        </a:rPr>
                        <a:t> OpenStack、 Service OM</a:t>
                      </a:r>
                      <a:r>
                        <a:rPr lang="en-US" sz="1200" b="0" baseline="0" dirty="0">
                          <a:ln w="0">
                            <a:noFill/>
                          </a:ln>
                          <a:solidFill>
                            <a:schemeClr val="tx1"/>
                          </a:solidFill>
                          <a:latin typeface="+mn-lt"/>
                          <a:ea typeface="+mn-ea"/>
                        </a:rPr>
                        <a:t>       </a:t>
                      </a:r>
                      <a:r>
                        <a:rPr lang="zh-CN" altLang="en-US" sz="1200" b="0" dirty="0">
                          <a:ln w="0">
                            <a:noFill/>
                          </a:ln>
                          <a:solidFill>
                            <a:srgbClr val="0000FF"/>
                          </a:solidFill>
                          <a:latin typeface="+mn-lt"/>
                          <a:ea typeface="+mn-ea"/>
                        </a:rPr>
                        <a:t>一个变更窗口，</a:t>
                      </a:r>
                      <a:r>
                        <a:rPr lang="en-US" altLang="zh-CN" sz="1200" b="0" dirty="0">
                          <a:ln w="0">
                            <a:noFill/>
                          </a:ln>
                          <a:solidFill>
                            <a:srgbClr val="0000FF"/>
                          </a:solidFill>
                          <a:latin typeface="+mn-lt"/>
                          <a:ea typeface="+mn-ea"/>
                        </a:rPr>
                        <a:t>8</a:t>
                      </a:r>
                      <a:r>
                        <a:rPr lang="zh-CN" altLang="en-US" sz="1200" b="0" dirty="0">
                          <a:ln w="0">
                            <a:noFill/>
                          </a:ln>
                          <a:solidFill>
                            <a:srgbClr val="0000FF"/>
                          </a:solidFill>
                          <a:latin typeface="+mn-lt"/>
                          <a:ea typeface="+mn-ea"/>
                        </a:rPr>
                        <a:t>小时</a:t>
                      </a:r>
                      <a:endParaRPr lang="en-US" sz="1200" b="0" dirty="0">
                        <a:ln w="0">
                          <a:noFill/>
                        </a:ln>
                        <a:solidFill>
                          <a:srgbClr val="0000FF"/>
                        </a:solidFill>
                        <a:latin typeface="+mn-lt"/>
                        <a:ea typeface="+mn-ea"/>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3000"/>
                      </a:schemeClr>
                    </a:solidFill>
                  </a:tcPr>
                </a:tc>
                <a:extLst>
                  <a:ext uri="{0D108BD9-81ED-4DB2-BD59-A6C34878D82A}">
                    <a16:rowId xmlns:a16="http://schemas.microsoft.com/office/drawing/2014/main" val="10003"/>
                  </a:ext>
                </a:extLst>
              </a:tr>
              <a:tr h="585290">
                <a:tc vMerge="1">
                  <a:txBody>
                    <a:bodyPr/>
                    <a:lstStyle/>
                    <a:p>
                      <a:endParaRPr lang="zh-CN" altLang="en-US"/>
                    </a:p>
                  </a:txBody>
                  <a:tcPr/>
                </a:tc>
                <a:tc>
                  <a:txBody>
                    <a:bodyPr/>
                    <a:lstStyle/>
                    <a:p>
                      <a:pPr algn="ctr"/>
                      <a:r>
                        <a:rPr lang="en-US" altLang="zh-CN" sz="1200" b="0" dirty="0">
                          <a:ln w="0">
                            <a:noFill/>
                          </a:ln>
                          <a:solidFill>
                            <a:schemeClr val="tx1"/>
                          </a:solidFill>
                          <a:latin typeface="+mn-lt"/>
                          <a:ea typeface="+mn-ea"/>
                        </a:rPr>
                        <a:t>IaaS</a:t>
                      </a:r>
                      <a:r>
                        <a:rPr lang="zh-CN" altLang="en-US" sz="1200" b="0" dirty="0">
                          <a:ln w="0">
                            <a:noFill/>
                          </a:ln>
                          <a:solidFill>
                            <a:schemeClr val="tx1"/>
                          </a:solidFill>
                          <a:latin typeface="+mn-lt"/>
                          <a:ea typeface="+mn-ea"/>
                        </a:rPr>
                        <a:t>网络和计算节点升级</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0" dirty="0">
                          <a:ln w="0">
                            <a:noFill/>
                          </a:ln>
                          <a:solidFill>
                            <a:schemeClr val="tx1"/>
                          </a:solidFill>
                          <a:latin typeface="+mn-lt"/>
                          <a:ea typeface="+mn-ea"/>
                        </a:rPr>
                        <a:t>该批次采用离线方式升级，管理面中断。升级服务包括：网元服务</a:t>
                      </a:r>
                      <a:r>
                        <a:rPr lang="en-US" altLang="zh-CN" sz="1200" b="0" dirty="0">
                          <a:ln w="0">
                            <a:noFill/>
                          </a:ln>
                          <a:solidFill>
                            <a:schemeClr val="tx1"/>
                          </a:solidFill>
                          <a:latin typeface="+mn-lt"/>
                          <a:ea typeface="+mn-ea"/>
                        </a:rPr>
                        <a:t>(</a:t>
                      </a:r>
                      <a:r>
                        <a:rPr lang="en-US" altLang="zh-CN" sz="1200" b="0" dirty="0" err="1">
                          <a:ln w="0">
                            <a:noFill/>
                          </a:ln>
                          <a:solidFill>
                            <a:schemeClr val="tx1"/>
                          </a:solidFill>
                          <a:latin typeface="+mn-lt"/>
                          <a:ea typeface="+mn-ea"/>
                        </a:rPr>
                        <a:t>Vrouter</a:t>
                      </a:r>
                      <a:r>
                        <a:rPr lang="en-US" altLang="zh-CN" sz="1200" b="0" dirty="0">
                          <a:ln w="0">
                            <a:noFill/>
                          </a:ln>
                          <a:solidFill>
                            <a:schemeClr val="tx1"/>
                          </a:solidFill>
                          <a:latin typeface="+mn-lt"/>
                          <a:ea typeface="+mn-ea"/>
                        </a:rPr>
                        <a:t>\ELB</a:t>
                      </a:r>
                      <a:r>
                        <a:rPr lang="zh-CN" altLang="en-US" sz="1200" b="0" dirty="0">
                          <a:ln w="0">
                            <a:noFill/>
                          </a:ln>
                          <a:solidFill>
                            <a:schemeClr val="tx1"/>
                          </a:solidFill>
                          <a:latin typeface="+mn-lt"/>
                          <a:ea typeface="+mn-ea"/>
                        </a:rPr>
                        <a:t>等</a:t>
                      </a:r>
                      <a:r>
                        <a:rPr lang="en-US" altLang="zh-CN" sz="1200" b="0" dirty="0">
                          <a:ln w="0">
                            <a:noFill/>
                          </a:ln>
                          <a:solidFill>
                            <a:schemeClr val="tx1"/>
                          </a:solidFill>
                          <a:latin typeface="+mn-lt"/>
                          <a:ea typeface="+mn-ea"/>
                        </a:rPr>
                        <a:t>)</a:t>
                      </a:r>
                      <a:r>
                        <a:rPr lang="zh-CN" altLang="en-US" sz="1200" b="0" dirty="0">
                          <a:ln w="0">
                            <a:noFill/>
                          </a:ln>
                          <a:solidFill>
                            <a:schemeClr val="tx1"/>
                          </a:solidFill>
                          <a:latin typeface="+mn-lt"/>
                          <a:ea typeface="+mn-ea"/>
                        </a:rPr>
                        <a:t>，以及计算节点上的网络组件</a:t>
                      </a:r>
                      <a:r>
                        <a:rPr lang="en-US" altLang="zh-CN" sz="1200" b="0" dirty="0">
                          <a:ln w="0">
                            <a:noFill/>
                          </a:ln>
                          <a:solidFill>
                            <a:schemeClr val="tx1"/>
                          </a:solidFill>
                          <a:latin typeface="+mn-lt"/>
                          <a:ea typeface="+mn-ea"/>
                        </a:rPr>
                        <a:t>(Network Agent)</a:t>
                      </a:r>
                      <a:r>
                        <a:rPr lang="zh-CN" altLang="en-US" sz="1200" b="0" dirty="0">
                          <a:ln w="0">
                            <a:noFill/>
                          </a:ln>
                          <a:solidFill>
                            <a:schemeClr val="tx1"/>
                          </a:solidFill>
                          <a:latin typeface="+mn-lt"/>
                          <a:ea typeface="+mn-ea"/>
                        </a:rPr>
                        <a:t>以及计算节点上的管理软件和操作系统</a:t>
                      </a:r>
                      <a:r>
                        <a:rPr lang="en-US" altLang="zh-CN" sz="1200" b="0" baseline="0" dirty="0">
                          <a:ln w="0">
                            <a:noFill/>
                          </a:ln>
                          <a:solidFill>
                            <a:schemeClr val="tx1"/>
                          </a:solidFill>
                          <a:latin typeface="+mn-lt"/>
                          <a:ea typeface="+mn-ea"/>
                        </a:rPr>
                        <a:t>    </a:t>
                      </a:r>
                      <a:r>
                        <a:rPr lang="zh-CN" altLang="en-US" sz="1200" b="0" dirty="0">
                          <a:ln w="0">
                            <a:noFill/>
                          </a:ln>
                          <a:solidFill>
                            <a:srgbClr val="0000FF"/>
                          </a:solidFill>
                          <a:latin typeface="+mn-lt"/>
                          <a:ea typeface="+mn-ea"/>
                        </a:rPr>
                        <a:t>一个变更窗口，</a:t>
                      </a:r>
                      <a:r>
                        <a:rPr lang="en-US" altLang="zh-CN" sz="1200" b="0" dirty="0">
                          <a:ln w="0">
                            <a:noFill/>
                          </a:ln>
                          <a:solidFill>
                            <a:srgbClr val="0000FF"/>
                          </a:solidFill>
                          <a:latin typeface="+mn-lt"/>
                          <a:ea typeface="+mn-ea"/>
                        </a:rPr>
                        <a:t>8</a:t>
                      </a:r>
                      <a:r>
                        <a:rPr lang="zh-CN" altLang="en-US" sz="1200" b="0" dirty="0">
                          <a:ln w="0">
                            <a:noFill/>
                          </a:ln>
                          <a:solidFill>
                            <a:srgbClr val="0000FF"/>
                          </a:solidFill>
                          <a:latin typeface="+mn-lt"/>
                          <a:ea typeface="+mn-ea"/>
                        </a:rPr>
                        <a:t>小时</a:t>
                      </a:r>
                      <a:endParaRPr lang="en-US" altLang="zh-CN" sz="1200" b="0" dirty="0">
                        <a:ln w="0">
                          <a:noFill/>
                        </a:ln>
                        <a:solidFill>
                          <a:srgbClr val="0000FF"/>
                        </a:solidFill>
                        <a:latin typeface="+mn-lt"/>
                        <a:ea typeface="+mn-ea"/>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3000"/>
                      </a:schemeClr>
                    </a:solidFill>
                  </a:tcPr>
                </a:tc>
                <a:extLst>
                  <a:ext uri="{0D108BD9-81ED-4DB2-BD59-A6C34878D82A}">
                    <a16:rowId xmlns:a16="http://schemas.microsoft.com/office/drawing/2014/main" val="10004"/>
                  </a:ext>
                </a:extLst>
              </a:tr>
              <a:tr h="387882">
                <a:tc vMerge="1">
                  <a:txBody>
                    <a:bodyPr/>
                    <a:lstStyle/>
                    <a:p>
                      <a:endParaRPr lang="zh-CN" altLang="en-US"/>
                    </a:p>
                  </a:txBody>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altLang="zh-CN" sz="1200" b="0" dirty="0">
                          <a:ln w="0">
                            <a:noFill/>
                          </a:ln>
                          <a:solidFill>
                            <a:schemeClr val="tx1"/>
                          </a:solidFill>
                          <a:latin typeface="+mn-lt"/>
                          <a:ea typeface="+mn-ea"/>
                        </a:rPr>
                        <a:t>IaaS</a:t>
                      </a:r>
                      <a:r>
                        <a:rPr lang="zh-CN" altLang="en-US" sz="1200" b="0" dirty="0">
                          <a:ln w="0">
                            <a:noFill/>
                          </a:ln>
                          <a:solidFill>
                            <a:schemeClr val="tx1"/>
                          </a:solidFill>
                          <a:latin typeface="+mn-lt"/>
                          <a:ea typeface="+mn-ea"/>
                        </a:rPr>
                        <a:t>业务面升级</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0" dirty="0">
                          <a:ln w="0">
                            <a:noFill/>
                          </a:ln>
                          <a:solidFill>
                            <a:schemeClr val="tx1"/>
                          </a:solidFill>
                          <a:latin typeface="+mn-lt"/>
                          <a:ea typeface="+mn-ea"/>
                        </a:rPr>
                        <a:t>该批次完成计算节点的</a:t>
                      </a:r>
                      <a:r>
                        <a:rPr lang="zh-CN" altLang="en-US" sz="1200" b="0" kern="1200" dirty="0">
                          <a:ln w="0">
                            <a:noFill/>
                          </a:ln>
                          <a:solidFill>
                            <a:schemeClr val="tx1"/>
                          </a:solidFill>
                          <a:latin typeface="+mn-lt"/>
                          <a:ea typeface="+mn-ea"/>
                          <a:cs typeface="+mn-cs"/>
                        </a:rPr>
                        <a:t>升级，计算节点通过热迁移方式或离线方式升级</a:t>
                      </a:r>
                      <a:endParaRPr lang="en-US" altLang="zh-CN" sz="1200" b="0" kern="1200" dirty="0">
                        <a:ln w="0">
                          <a:noFill/>
                        </a:ln>
                        <a:solidFill>
                          <a:schemeClr val="tx1"/>
                        </a:solidFill>
                        <a:latin typeface="+mn-lt"/>
                        <a:ea typeface="+mn-ea"/>
                        <a:cs typeface="+mn-cs"/>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1964">
                <a:tc vMerge="1">
                  <a:txBody>
                    <a:bodyPr/>
                    <a:lstStyle/>
                    <a:p>
                      <a:endParaRPr lang="zh-CN" altLang="en-US"/>
                    </a:p>
                  </a:txBody>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altLang="zh-CN" sz="1200" b="0" dirty="0">
                          <a:ln w="0">
                            <a:noFill/>
                          </a:ln>
                          <a:solidFill>
                            <a:schemeClr val="tx1"/>
                          </a:solidFill>
                          <a:latin typeface="+mn-lt"/>
                          <a:ea typeface="+mn-ea"/>
                        </a:rPr>
                        <a:t>L2BR/L3GW</a:t>
                      </a:r>
                      <a:r>
                        <a:rPr lang="zh-CN" altLang="en-US" sz="1200" b="0" dirty="0">
                          <a:ln w="0">
                            <a:noFill/>
                          </a:ln>
                          <a:solidFill>
                            <a:schemeClr val="tx1"/>
                          </a:solidFill>
                          <a:latin typeface="+mn-lt"/>
                          <a:ea typeface="+mn-ea"/>
                        </a:rPr>
                        <a:t>对称式割接</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200" b="0" dirty="0">
                          <a:ln w="0">
                            <a:noFill/>
                          </a:ln>
                          <a:solidFill>
                            <a:schemeClr val="tx1"/>
                          </a:solidFill>
                          <a:latin typeface="+mn-lt"/>
                          <a:ea typeface="+mn-ea"/>
                        </a:rPr>
                        <a:t>单独创建一个工程来进行割接，选择</a:t>
                      </a:r>
                      <a:r>
                        <a:rPr lang="en-US" altLang="zh-CN" sz="1200" b="0" dirty="0">
                          <a:ln w="0">
                            <a:noFill/>
                          </a:ln>
                          <a:solidFill>
                            <a:schemeClr val="tx1"/>
                          </a:solidFill>
                          <a:latin typeface="+mn-lt"/>
                          <a:ea typeface="+mn-ea"/>
                        </a:rPr>
                        <a:t>VPC</a:t>
                      </a:r>
                      <a:r>
                        <a:rPr lang="zh-CN" altLang="en-US" sz="1200" b="0" dirty="0">
                          <a:ln w="0">
                            <a:noFill/>
                          </a:ln>
                          <a:solidFill>
                            <a:schemeClr val="tx1"/>
                          </a:solidFill>
                          <a:latin typeface="+mn-lt"/>
                          <a:ea typeface="+mn-ea"/>
                        </a:rPr>
                        <a:t>进行割接</a:t>
                      </a:r>
                      <a:r>
                        <a:rPr lang="zh-CN" altLang="en-US" sz="1200" b="0" baseline="0" dirty="0">
                          <a:ln w="0">
                            <a:noFill/>
                          </a:ln>
                          <a:solidFill>
                            <a:schemeClr val="tx1"/>
                          </a:solidFill>
                          <a:latin typeface="+mn-lt"/>
                          <a:ea typeface="+mn-ea"/>
                        </a:rPr>
                        <a:t>       </a:t>
                      </a:r>
                      <a:r>
                        <a:rPr lang="zh-CN" altLang="en-US" sz="1200" b="0" dirty="0">
                          <a:ln w="0">
                            <a:noFill/>
                          </a:ln>
                          <a:solidFill>
                            <a:srgbClr val="0000FF"/>
                          </a:solidFill>
                          <a:latin typeface="+mn-lt"/>
                          <a:ea typeface="+mn-ea"/>
                        </a:rPr>
                        <a:t>一个变更窗口，</a:t>
                      </a:r>
                      <a:r>
                        <a:rPr lang="en-US" altLang="zh-CN" sz="1200" b="0" dirty="0">
                          <a:ln w="0">
                            <a:noFill/>
                          </a:ln>
                          <a:solidFill>
                            <a:srgbClr val="0000FF"/>
                          </a:solidFill>
                          <a:latin typeface="+mn-lt"/>
                          <a:ea typeface="+mn-ea"/>
                        </a:rPr>
                        <a:t>8</a:t>
                      </a:r>
                      <a:r>
                        <a:rPr lang="zh-CN" altLang="en-US" sz="1200" b="0" dirty="0">
                          <a:ln w="0">
                            <a:noFill/>
                          </a:ln>
                          <a:solidFill>
                            <a:srgbClr val="0000FF"/>
                          </a:solidFill>
                          <a:latin typeface="+mn-lt"/>
                          <a:ea typeface="+mn-ea"/>
                        </a:rPr>
                        <a:t>小时</a:t>
                      </a:r>
                      <a:endParaRPr lang="en-US" altLang="zh-CN" sz="1200" b="0" dirty="0">
                        <a:ln w="0">
                          <a:noFill/>
                        </a:ln>
                        <a:solidFill>
                          <a:srgbClr val="0000FF"/>
                        </a:solidFill>
                        <a:latin typeface="+mn-lt"/>
                        <a:ea typeface="+mn-ea"/>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1964">
                <a:tc vMerge="1">
                  <a:txBody>
                    <a:bodyPr/>
                    <a:lstStyle/>
                    <a:p>
                      <a:endParaRPr lang="zh-CN" altLang="en-US"/>
                    </a:p>
                  </a:txBody>
                  <a:tcPr/>
                </a:tc>
                <a:tc>
                  <a:txBody>
                    <a:bodyPr/>
                    <a:lstStyle/>
                    <a:p>
                      <a:pPr algn="ctr"/>
                      <a:r>
                        <a:rPr lang="zh-CN" altLang="en-US" sz="1200" b="0" dirty="0">
                          <a:ln w="0">
                            <a:noFill/>
                          </a:ln>
                          <a:solidFill>
                            <a:schemeClr val="tx1"/>
                          </a:solidFill>
                          <a:latin typeface="+mn-lt"/>
                          <a:ea typeface="+mn-ea"/>
                        </a:rPr>
                        <a:t>升级后调测</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200" b="0" dirty="0">
                          <a:ln w="0">
                            <a:noFill/>
                          </a:ln>
                          <a:solidFill>
                            <a:schemeClr val="tx1"/>
                          </a:solidFill>
                          <a:latin typeface="+mn-lt"/>
                          <a:ea typeface="+mn-ea"/>
                        </a:rPr>
                        <a:t>升级完成可在</a:t>
                      </a:r>
                      <a:r>
                        <a:rPr lang="en-US" altLang="zh-CN" sz="1200" b="0" dirty="0">
                          <a:ln w="0">
                            <a:noFill/>
                          </a:ln>
                          <a:solidFill>
                            <a:schemeClr val="tx1"/>
                          </a:solidFill>
                          <a:latin typeface="+mn-lt"/>
                          <a:ea typeface="+mn-ea"/>
                        </a:rPr>
                        <a:t>HUAWEI CLOUD Stack Update</a:t>
                      </a:r>
                      <a:r>
                        <a:rPr lang="zh-CN" altLang="en-US" sz="1200" b="0" dirty="0">
                          <a:ln w="0">
                            <a:noFill/>
                          </a:ln>
                          <a:solidFill>
                            <a:schemeClr val="tx1"/>
                          </a:solidFill>
                          <a:latin typeface="+mn-lt"/>
                          <a:ea typeface="+mn-ea"/>
                        </a:rPr>
                        <a:t>工具上执行自动化业务调测</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1964">
                <a:tc vMerge="1">
                  <a:txBody>
                    <a:bodyPr/>
                    <a:lstStyle/>
                    <a:p>
                      <a:endParaRPr lang="zh-CN" altLang="en-US"/>
                    </a:p>
                  </a:txBody>
                  <a:tcPr/>
                </a:tc>
                <a:tc>
                  <a:txBody>
                    <a:bodyPr/>
                    <a:lstStyle/>
                    <a:p>
                      <a:pPr algn="ctr"/>
                      <a:r>
                        <a:rPr lang="zh-CN" altLang="en-US" sz="1200" b="0" dirty="0">
                          <a:ln w="0">
                            <a:noFill/>
                          </a:ln>
                          <a:solidFill>
                            <a:schemeClr val="tx1"/>
                          </a:solidFill>
                          <a:latin typeface="+mn-lt"/>
                          <a:ea typeface="+mn-ea"/>
                        </a:rPr>
                        <a:t>升级提交</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zh-CN" altLang="en-US" sz="1200" b="0" dirty="0">
                          <a:ln w="0">
                            <a:noFill/>
                          </a:ln>
                          <a:solidFill>
                            <a:schemeClr val="tx1"/>
                          </a:solidFill>
                          <a:latin typeface="+mn-lt"/>
                          <a:ea typeface="+mn-ea"/>
                        </a:rPr>
                        <a:t>升级完成后，提交升级工程</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73369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分布式块存储升级</a:t>
            </a:r>
          </a:p>
        </p:txBody>
      </p:sp>
      <p:grpSp>
        <p:nvGrpSpPr>
          <p:cNvPr id="13" name="组合 12"/>
          <p:cNvGrpSpPr/>
          <p:nvPr/>
        </p:nvGrpSpPr>
        <p:grpSpPr>
          <a:xfrm>
            <a:off x="766341" y="2486048"/>
            <a:ext cx="7920000" cy="2775850"/>
            <a:chOff x="766341" y="2486048"/>
            <a:chExt cx="7920000" cy="277585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341" y="2568533"/>
              <a:ext cx="7920000" cy="2693365"/>
            </a:xfrm>
            <a:prstGeom prst="rect">
              <a:avLst/>
            </a:prstGeom>
            <a:ln w="12700">
              <a:solidFill>
                <a:schemeClr val="bg1">
                  <a:lumMod val="85000"/>
                </a:schemeClr>
              </a:solidFill>
            </a:ln>
          </p:spPr>
        </p:pic>
        <p:pic>
          <p:nvPicPr>
            <p:cNvPr id="2" name="图片 1"/>
            <p:cNvPicPr>
              <a:picLocks noChangeAspect="1"/>
            </p:cNvPicPr>
            <p:nvPr/>
          </p:nvPicPr>
          <p:blipFill>
            <a:blip r:embed="rId4"/>
            <a:stretch>
              <a:fillRect/>
            </a:stretch>
          </p:blipFill>
          <p:spPr>
            <a:xfrm>
              <a:off x="766341" y="2486048"/>
              <a:ext cx="7920000" cy="673841"/>
            </a:xfrm>
            <a:prstGeom prst="rect">
              <a:avLst/>
            </a:prstGeom>
            <a:ln w="12700">
              <a:solidFill>
                <a:schemeClr val="bg1">
                  <a:lumMod val="85000"/>
                </a:schemeClr>
              </a:solidFill>
            </a:ln>
          </p:spPr>
        </p:pic>
      </p:grpSp>
      <p:sp>
        <p:nvSpPr>
          <p:cNvPr id="5" name="TextBox 86"/>
          <p:cNvSpPr txBox="1"/>
          <p:nvPr/>
        </p:nvSpPr>
        <p:spPr>
          <a:xfrm>
            <a:off x="8881490" y="1354358"/>
            <a:ext cx="2758113" cy="4487382"/>
          </a:xfrm>
          <a:prstGeom prst="rect">
            <a:avLst/>
          </a:prstGeom>
          <a:solidFill>
            <a:srgbClr val="FFFFFF">
              <a:lumMod val="85000"/>
            </a:srgbClr>
          </a:solidFill>
          <a:ln w="19050">
            <a:solidFill>
              <a:srgbClr val="FFFFFF"/>
            </a:solidFill>
          </a:ln>
        </p:spPr>
        <p:txBody>
          <a:bodyPr wrap="square" rtlCol="0">
            <a:spAutoFit/>
          </a:bodyPr>
          <a:lstStyle/>
          <a:p>
            <a:pPr eaLnBrk="0" hangingPunct="0">
              <a:lnSpc>
                <a:spcPct val="140000"/>
              </a:lnSpc>
              <a:buClr>
                <a:srgbClr val="990000"/>
              </a:buClr>
              <a:buSzPct val="60000"/>
              <a:defRPr/>
            </a:pPr>
            <a:r>
              <a:rPr lang="zh-CN" altLang="en-US" sz="1200" kern="0" dirty="0"/>
              <a:t>单击“执行”，任务列表中的各项任务开始升级，待“总进度”显示为“</a:t>
            </a:r>
            <a:r>
              <a:rPr lang="en-US" altLang="zh-CN" sz="1200" kern="0" dirty="0"/>
              <a:t>100%”</a:t>
            </a:r>
            <a:r>
              <a:rPr lang="zh-CN" altLang="en-US" sz="1200" kern="0" dirty="0"/>
              <a:t>时，升级完成</a:t>
            </a:r>
            <a:endParaRPr lang="en-US" altLang="zh-CN" sz="1200" kern="0" dirty="0"/>
          </a:p>
          <a:p>
            <a:pPr eaLnBrk="0" hangingPunct="0">
              <a:lnSpc>
                <a:spcPct val="140000"/>
              </a:lnSpc>
              <a:buClr>
                <a:srgbClr val="990000"/>
              </a:buClr>
              <a:buSzPct val="60000"/>
              <a:defRPr/>
            </a:pPr>
            <a:r>
              <a:rPr lang="zh-CN" altLang="en-US" sz="1200" kern="0" dirty="0"/>
              <a:t>单击“暂停”，等待升级的任务将被暂停，正在被执行的任务不能被暂停</a:t>
            </a:r>
          </a:p>
          <a:p>
            <a:pPr eaLnBrk="0" hangingPunct="0">
              <a:lnSpc>
                <a:spcPct val="140000"/>
              </a:lnSpc>
              <a:buClr>
                <a:srgbClr val="990000"/>
              </a:buClr>
              <a:buSzPct val="60000"/>
              <a:defRPr/>
            </a:pPr>
            <a:r>
              <a:rPr lang="zh-CN" altLang="en-US" sz="1200" kern="0" dirty="0"/>
              <a:t>单击“继续”，被暂停的任务将继续开始升级</a:t>
            </a:r>
          </a:p>
          <a:p>
            <a:pPr eaLnBrk="0" hangingPunct="0">
              <a:lnSpc>
                <a:spcPct val="140000"/>
              </a:lnSpc>
              <a:buClr>
                <a:srgbClr val="990000"/>
              </a:buClr>
              <a:buSzPct val="60000"/>
              <a:defRPr/>
            </a:pPr>
            <a:r>
              <a:rPr lang="zh-CN" altLang="en-US" sz="1200" kern="0" dirty="0"/>
              <a:t>单击“跳过”，可跳过升级失败的任务（只有确定该任务无需升级且不会影响本次工程升级结果时，才可跳过）</a:t>
            </a:r>
          </a:p>
          <a:p>
            <a:pPr eaLnBrk="0" hangingPunct="0">
              <a:lnSpc>
                <a:spcPct val="140000"/>
              </a:lnSpc>
              <a:buClr>
                <a:srgbClr val="990000"/>
              </a:buClr>
              <a:buSzPct val="60000"/>
              <a:defRPr/>
            </a:pPr>
            <a:r>
              <a:rPr lang="zh-CN" altLang="en-US" sz="1200" kern="0" dirty="0"/>
              <a:t>单击“重试”，对已失败的任务重新执行当前操作</a:t>
            </a:r>
          </a:p>
          <a:p>
            <a:pPr eaLnBrk="0" hangingPunct="0">
              <a:lnSpc>
                <a:spcPct val="140000"/>
              </a:lnSpc>
              <a:buClr>
                <a:srgbClr val="990000"/>
              </a:buClr>
              <a:buSzPct val="60000"/>
              <a:defRPr/>
            </a:pPr>
            <a:r>
              <a:rPr lang="zh-CN" altLang="en-US" sz="1200" kern="0" dirty="0"/>
              <a:t>单击任务列表中“查看日志”，即可查看对应任务的升级详细日志</a:t>
            </a:r>
            <a:endParaRPr lang="en-US" altLang="zh-CN" sz="1200" kern="0" dirty="0"/>
          </a:p>
          <a:p>
            <a:pPr eaLnBrk="0" hangingPunct="0">
              <a:lnSpc>
                <a:spcPct val="140000"/>
              </a:lnSpc>
              <a:buClr>
                <a:srgbClr val="990000"/>
              </a:buClr>
              <a:buSzPct val="60000"/>
              <a:defRPr/>
            </a:pPr>
            <a:r>
              <a:rPr lang="zh-CN" altLang="en-US" sz="1200" kern="0" dirty="0"/>
              <a:t>单击子任务列表中的“详情”，即可查看对应子任务的升级详情</a:t>
            </a:r>
          </a:p>
        </p:txBody>
      </p:sp>
      <p:sp>
        <p:nvSpPr>
          <p:cNvPr id="6" name="Rectangle 179"/>
          <p:cNvSpPr/>
          <p:nvPr/>
        </p:nvSpPr>
        <p:spPr>
          <a:xfrm>
            <a:off x="8892318" y="1010303"/>
            <a:ext cx="2747286"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333" b="1" dirty="0">
                <a:solidFill>
                  <a:srgbClr val="FFFFFF"/>
                </a:solidFill>
                <a:cs typeface="Arial" pitchFamily="34" charset="0"/>
              </a:rPr>
              <a:t>9,</a:t>
            </a:r>
            <a:r>
              <a:rPr lang="zh-CN" altLang="en-US" sz="1333" b="1" dirty="0">
                <a:solidFill>
                  <a:srgbClr val="FFFFFF"/>
                </a:solidFill>
                <a:cs typeface="Arial" pitchFamily="34" charset="0"/>
              </a:rPr>
              <a:t> 升级</a:t>
            </a:r>
            <a:endParaRPr lang="en-US" altLang="zh-CN" sz="1333" b="1" dirty="0">
              <a:solidFill>
                <a:srgbClr val="FFFFFF"/>
              </a:solidFill>
              <a:cs typeface="Arial" pitchFamily="34" charset="0"/>
            </a:endParaRPr>
          </a:p>
        </p:txBody>
      </p:sp>
      <p:sp>
        <p:nvSpPr>
          <p:cNvPr id="7" name="矩形 6"/>
          <p:cNvSpPr/>
          <p:nvPr/>
        </p:nvSpPr>
        <p:spPr bwMode="auto">
          <a:xfrm>
            <a:off x="807063" y="3825212"/>
            <a:ext cx="7519353" cy="1144823"/>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endParaRPr>
          </a:p>
        </p:txBody>
      </p:sp>
      <p:sp>
        <p:nvSpPr>
          <p:cNvPr id="8" name="椭圆 7"/>
          <p:cNvSpPr/>
          <p:nvPr/>
        </p:nvSpPr>
        <p:spPr bwMode="auto">
          <a:xfrm>
            <a:off x="611375" y="3700966"/>
            <a:ext cx="195532" cy="195532"/>
          </a:xfrm>
          <a:prstGeom prst="ellipse">
            <a:avLst/>
          </a:prstGeom>
          <a:solidFill>
            <a:srgbClr val="C7000B"/>
          </a:solidFill>
          <a:ln w="19050" cap="flat" cmpd="sng" algn="ctr">
            <a:solidFill>
              <a:srgbClr val="C7000B"/>
            </a:solidFill>
            <a:prstDash val="solid"/>
            <a:headEnd/>
            <a:tailEnd/>
          </a:ln>
          <a:effectLst/>
        </p:spPr>
        <p:txBody>
          <a:bodyPr lIns="105600" tIns="52800" rIns="105600" bIns="52800" rtlCol="0" anchor="ctr">
            <a:noAutofit/>
          </a:bodyPr>
          <a:lstStyle/>
          <a:p>
            <a:pPr algn="ctr" defTabSz="1219170">
              <a:defRPr/>
            </a:pPr>
            <a:r>
              <a:rPr lang="en-US" altLang="zh-CN" sz="1333" b="1" kern="0" dirty="0">
                <a:solidFill>
                  <a:srgbClr val="FFFFFF"/>
                </a:solidFill>
              </a:rPr>
              <a:t>9</a:t>
            </a:r>
            <a:endParaRPr lang="zh-CN" altLang="en-US" sz="1333" b="1" kern="0" dirty="0">
              <a:solidFill>
                <a:srgbClr val="FFFFFF"/>
              </a:solidFill>
            </a:endParaRPr>
          </a:p>
        </p:txBody>
      </p:sp>
      <p:cxnSp>
        <p:nvCxnSpPr>
          <p:cNvPr id="9" name="肘形连接符 8"/>
          <p:cNvCxnSpPr>
            <a:stCxn id="7" idx="0"/>
            <a:endCxn id="6" idx="2"/>
          </p:cNvCxnSpPr>
          <p:nvPr/>
        </p:nvCxnSpPr>
        <p:spPr bwMode="auto">
          <a:xfrm rot="5400000" flipH="1" flipV="1">
            <a:off x="5408089" y="340983"/>
            <a:ext cx="2642881" cy="4325578"/>
          </a:xfrm>
          <a:prstGeom prst="bentConnector2">
            <a:avLst/>
          </a:prstGeom>
          <a:noFill/>
          <a:ln w="19050">
            <a:solidFill>
              <a:srgbClr val="C7000B"/>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圆角矩形 13"/>
          <p:cNvSpPr/>
          <p:nvPr/>
        </p:nvSpPr>
        <p:spPr bwMode="auto">
          <a:xfrm>
            <a:off x="2319998" y="1595602"/>
            <a:ext cx="1632668" cy="32189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t">
              <a:spcBef>
                <a:spcPct val="0"/>
              </a:spcBef>
              <a:spcAft>
                <a:spcPct val="0"/>
              </a:spcAft>
            </a:pPr>
            <a:r>
              <a:rPr lang="zh-CN" altLang="en-US" sz="1867" dirty="0">
                <a:solidFill>
                  <a:schemeClr val="bg1"/>
                </a:solidFill>
              </a:rPr>
              <a:t>执行</a:t>
            </a:r>
          </a:p>
        </p:txBody>
      </p:sp>
      <p:sp>
        <p:nvSpPr>
          <p:cNvPr id="15" name="圆角矩形 14"/>
          <p:cNvSpPr/>
          <p:nvPr/>
        </p:nvSpPr>
        <p:spPr bwMode="auto">
          <a:xfrm>
            <a:off x="4671618" y="1595602"/>
            <a:ext cx="1632668" cy="32189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t">
              <a:spcBef>
                <a:spcPct val="0"/>
              </a:spcBef>
              <a:spcAft>
                <a:spcPct val="0"/>
              </a:spcAft>
            </a:pPr>
            <a:r>
              <a:rPr lang="zh-CN" altLang="en-US" sz="1867" dirty="0">
                <a:solidFill>
                  <a:schemeClr val="bg1"/>
                </a:solidFill>
              </a:rPr>
              <a:t>基本验证</a:t>
            </a:r>
          </a:p>
        </p:txBody>
      </p:sp>
      <p:sp>
        <p:nvSpPr>
          <p:cNvPr id="16" name="右箭头 15"/>
          <p:cNvSpPr/>
          <p:nvPr/>
        </p:nvSpPr>
        <p:spPr bwMode="auto">
          <a:xfrm>
            <a:off x="4147815" y="1693402"/>
            <a:ext cx="328653" cy="160945"/>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t">
              <a:spcBef>
                <a:spcPct val="0"/>
              </a:spcBef>
              <a:spcAft>
                <a:spcPct val="0"/>
              </a:spcAft>
            </a:pPr>
            <a:endParaRPr lang="zh-CN" altLang="en-US" sz="2400">
              <a:solidFill>
                <a:schemeClr val="bg1"/>
              </a:solidFill>
            </a:endParaRPr>
          </a:p>
        </p:txBody>
      </p:sp>
    </p:spTree>
    <p:extLst>
      <p:ext uri="{BB962C8B-B14F-4D97-AF65-F5344CB8AC3E}">
        <p14:creationId xmlns:p14="http://schemas.microsoft.com/office/powerpoint/2010/main" val="143239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a:t>华为云</a:t>
            </a:r>
            <a:r>
              <a:rPr lang="en-US" altLang="zh-CN" dirty="0"/>
              <a:t>Stack</a:t>
            </a:r>
            <a:r>
              <a:rPr lang="zh-CN" altLang="en-US" dirty="0"/>
              <a:t>版本升级对客户现网存量版本有重要的意义，版本的平滑升级能够帮助客户更好的完成业务更新工作，本章将介绍华为云</a:t>
            </a:r>
            <a:r>
              <a:rPr lang="en-US" altLang="zh-CN" dirty="0"/>
              <a:t>Stack</a:t>
            </a:r>
            <a:r>
              <a:rPr lang="zh-CN" altLang="en-US" dirty="0"/>
              <a:t>升级的操作过程。</a:t>
            </a:r>
            <a:endParaRPr lang="en-US" altLang="zh-CN" dirty="0"/>
          </a:p>
        </p:txBody>
      </p:sp>
    </p:spTree>
    <p:extLst>
      <p:ext uri="{BB962C8B-B14F-4D97-AF65-F5344CB8AC3E}">
        <p14:creationId xmlns:p14="http://schemas.microsoft.com/office/powerpoint/2010/main" val="830512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a:t>IaaS</a:t>
            </a:r>
            <a:r>
              <a:rPr lang="zh-CN" altLang="en-US"/>
              <a:t>管理面升级实施</a:t>
            </a:r>
            <a:endParaRPr lang="zh-CN" altLang="en-US" dirty="0"/>
          </a:p>
        </p:txBody>
      </p:sp>
      <p:sp>
        <p:nvSpPr>
          <p:cNvPr id="4" name="圆角矩形 3"/>
          <p:cNvSpPr/>
          <p:nvPr/>
        </p:nvSpPr>
        <p:spPr bwMode="auto">
          <a:xfrm>
            <a:off x="3214733" y="978684"/>
            <a:ext cx="1632668" cy="32189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t">
              <a:spcBef>
                <a:spcPct val="0"/>
              </a:spcBef>
              <a:spcAft>
                <a:spcPct val="0"/>
              </a:spcAft>
            </a:pPr>
            <a:r>
              <a:rPr lang="zh-CN" altLang="en-US" sz="1867" dirty="0">
                <a:solidFill>
                  <a:schemeClr val="bg1"/>
                </a:solidFill>
              </a:rPr>
              <a:t>执行</a:t>
            </a:r>
          </a:p>
        </p:txBody>
      </p:sp>
      <p:sp>
        <p:nvSpPr>
          <p:cNvPr id="5" name="圆角矩形 4"/>
          <p:cNvSpPr/>
          <p:nvPr/>
        </p:nvSpPr>
        <p:spPr bwMode="auto">
          <a:xfrm>
            <a:off x="5566353" y="978684"/>
            <a:ext cx="1632668" cy="32189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t">
              <a:spcBef>
                <a:spcPct val="0"/>
              </a:spcBef>
              <a:spcAft>
                <a:spcPct val="0"/>
              </a:spcAft>
            </a:pPr>
            <a:r>
              <a:rPr lang="zh-CN" altLang="en-US" sz="1867" dirty="0">
                <a:solidFill>
                  <a:schemeClr val="bg1"/>
                </a:solidFill>
              </a:rPr>
              <a:t>基本验证</a:t>
            </a:r>
          </a:p>
        </p:txBody>
      </p:sp>
      <p:sp>
        <p:nvSpPr>
          <p:cNvPr id="6" name="右箭头 5"/>
          <p:cNvSpPr/>
          <p:nvPr/>
        </p:nvSpPr>
        <p:spPr bwMode="auto">
          <a:xfrm>
            <a:off x="5042550" y="1076484"/>
            <a:ext cx="328653" cy="160945"/>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t">
              <a:spcBef>
                <a:spcPct val="0"/>
              </a:spcBef>
              <a:spcAft>
                <a:spcPct val="0"/>
              </a:spcAft>
            </a:pPr>
            <a:endParaRPr lang="zh-CN" altLang="en-US" sz="2400">
              <a:solidFill>
                <a:schemeClr val="bg1"/>
              </a:solidFill>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98" y="1659290"/>
            <a:ext cx="8353632" cy="4498916"/>
          </a:xfrm>
          <a:prstGeom prst="rect">
            <a:avLst/>
          </a:prstGeom>
          <a:ln w="12700">
            <a:solidFill>
              <a:schemeClr val="bg1">
                <a:lumMod val="85000"/>
              </a:schemeClr>
            </a:solidFill>
          </a:ln>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33" y="2529396"/>
            <a:ext cx="8287766" cy="3628810"/>
          </a:xfrm>
          <a:prstGeom prst="rect">
            <a:avLst/>
          </a:prstGeom>
          <a:ln w="12700">
            <a:solidFill>
              <a:schemeClr val="bg1">
                <a:lumMod val="85000"/>
              </a:schemeClr>
            </a:solidFill>
          </a:ln>
        </p:spPr>
      </p:pic>
    </p:spTree>
    <p:extLst>
      <p:ext uri="{BB962C8B-B14F-4D97-AF65-F5344CB8AC3E}">
        <p14:creationId xmlns:p14="http://schemas.microsoft.com/office/powerpoint/2010/main" val="4935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627690" y="1453791"/>
            <a:ext cx="8642796" cy="3466736"/>
            <a:chOff x="-3302333" y="1885350"/>
            <a:chExt cx="8642796" cy="3466736"/>
          </a:xfrm>
        </p:grpSpPr>
        <p:grpSp>
          <p:nvGrpSpPr>
            <p:cNvPr id="16" name="组合 15"/>
            <p:cNvGrpSpPr/>
            <p:nvPr/>
          </p:nvGrpSpPr>
          <p:grpSpPr>
            <a:xfrm>
              <a:off x="-3302333" y="1885350"/>
              <a:ext cx="8642796" cy="3466736"/>
              <a:chOff x="447759" y="1548256"/>
              <a:chExt cx="8642796" cy="3466736"/>
            </a:xfrm>
          </p:grpSpPr>
          <p:grpSp>
            <p:nvGrpSpPr>
              <p:cNvPr id="13" name="网络服务升级-网关节点"/>
              <p:cNvGrpSpPr/>
              <p:nvPr/>
            </p:nvGrpSpPr>
            <p:grpSpPr>
              <a:xfrm>
                <a:off x="447759" y="1548256"/>
                <a:ext cx="8642796" cy="3466736"/>
                <a:chOff x="1512277" y="1800843"/>
                <a:chExt cx="8642796" cy="3466736"/>
              </a:xfrm>
            </p:grpSpPr>
            <p:pic>
              <p:nvPicPr>
                <p:cNvPr id="17" name="Picture 2" descr="http://resource.idp.huawei.com/idpresource/nasshare/editor/image/27054653290/1_zh-cn_image_000000125595595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277" y="2673827"/>
                  <a:ext cx="8640000" cy="2593752"/>
                </a:xfrm>
                <a:prstGeom prst="rect">
                  <a:avLst/>
                </a:prstGeom>
                <a:noFill/>
                <a:ln w="12700">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b="76757"/>
                <a:stretch/>
              </p:blipFill>
              <p:spPr>
                <a:xfrm>
                  <a:off x="1515073" y="1800843"/>
                  <a:ext cx="8640000" cy="879311"/>
                </a:xfrm>
                <a:prstGeom prst="rect">
                  <a:avLst/>
                </a:prstGeom>
                <a:ln w="12700">
                  <a:solidFill>
                    <a:schemeClr val="bg1">
                      <a:lumMod val="85000"/>
                    </a:schemeClr>
                  </a:solidFill>
                </a:ln>
              </p:spPr>
            </p:pic>
          </p:grpSp>
          <p:sp>
            <p:nvSpPr>
              <p:cNvPr id="15" name="矩形 14"/>
              <p:cNvSpPr/>
              <p:nvPr/>
            </p:nvSpPr>
            <p:spPr>
              <a:xfrm>
                <a:off x="4672899" y="4130566"/>
                <a:ext cx="636927" cy="327922"/>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图片 29"/>
            <p:cNvPicPr>
              <a:picLocks noChangeAspect="1"/>
            </p:cNvPicPr>
            <p:nvPr/>
          </p:nvPicPr>
          <p:blipFill>
            <a:blip r:embed="rId6"/>
            <a:stretch>
              <a:fillRect/>
            </a:stretch>
          </p:blipFill>
          <p:spPr>
            <a:xfrm>
              <a:off x="1872476" y="4440517"/>
              <a:ext cx="800100" cy="355065"/>
            </a:xfrm>
            <a:prstGeom prst="rect">
              <a:avLst/>
            </a:prstGeom>
          </p:spPr>
        </p:pic>
      </p:grpSp>
      <p:sp>
        <p:nvSpPr>
          <p:cNvPr id="3" name="标题 2"/>
          <p:cNvSpPr>
            <a:spLocks noGrp="1"/>
          </p:cNvSpPr>
          <p:nvPr>
            <p:ph type="title"/>
          </p:nvPr>
        </p:nvSpPr>
        <p:spPr/>
        <p:txBody>
          <a:bodyPr/>
          <a:lstStyle/>
          <a:p>
            <a:r>
              <a:rPr lang="zh-CN" altLang="en-US" dirty="0"/>
              <a:t>网络服务升级和计算节点升级执行</a:t>
            </a:r>
          </a:p>
        </p:txBody>
      </p:sp>
      <p:sp>
        <p:nvSpPr>
          <p:cNvPr id="4" name="圆角矩形 3"/>
          <p:cNvSpPr/>
          <p:nvPr/>
        </p:nvSpPr>
        <p:spPr bwMode="auto">
          <a:xfrm>
            <a:off x="3214733" y="1034669"/>
            <a:ext cx="1632668" cy="32189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t">
              <a:spcBef>
                <a:spcPct val="0"/>
              </a:spcBef>
              <a:spcAft>
                <a:spcPct val="0"/>
              </a:spcAft>
            </a:pPr>
            <a:r>
              <a:rPr lang="zh-CN" altLang="en-US" sz="1867" dirty="0">
                <a:solidFill>
                  <a:schemeClr val="bg1"/>
                </a:solidFill>
              </a:rPr>
              <a:t>执行</a:t>
            </a:r>
          </a:p>
        </p:txBody>
      </p:sp>
      <p:sp>
        <p:nvSpPr>
          <p:cNvPr id="5" name="圆角矩形 4"/>
          <p:cNvSpPr/>
          <p:nvPr/>
        </p:nvSpPr>
        <p:spPr bwMode="auto">
          <a:xfrm>
            <a:off x="5566353" y="1034669"/>
            <a:ext cx="1632668" cy="32189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t">
              <a:spcBef>
                <a:spcPct val="0"/>
              </a:spcBef>
              <a:spcAft>
                <a:spcPct val="0"/>
              </a:spcAft>
            </a:pPr>
            <a:r>
              <a:rPr lang="zh-CN" altLang="en-US" sz="1867" dirty="0">
                <a:solidFill>
                  <a:schemeClr val="bg1"/>
                </a:solidFill>
              </a:rPr>
              <a:t>基本验证</a:t>
            </a:r>
          </a:p>
        </p:txBody>
      </p:sp>
      <p:sp>
        <p:nvSpPr>
          <p:cNvPr id="6" name="右箭头 5"/>
          <p:cNvSpPr/>
          <p:nvPr/>
        </p:nvSpPr>
        <p:spPr bwMode="auto">
          <a:xfrm>
            <a:off x="5042550" y="1132469"/>
            <a:ext cx="328653" cy="160945"/>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t">
              <a:spcBef>
                <a:spcPct val="0"/>
              </a:spcBef>
              <a:spcAft>
                <a:spcPct val="0"/>
              </a:spcAft>
            </a:pPr>
            <a:endParaRPr lang="zh-CN" altLang="en-US" sz="2400">
              <a:solidFill>
                <a:schemeClr val="bg1"/>
              </a:solidFill>
            </a:endParaRPr>
          </a:p>
        </p:txBody>
      </p:sp>
      <p:grpSp>
        <p:nvGrpSpPr>
          <p:cNvPr id="29" name="组合 28"/>
          <p:cNvGrpSpPr/>
          <p:nvPr/>
        </p:nvGrpSpPr>
        <p:grpSpPr>
          <a:xfrm>
            <a:off x="1480383" y="1468866"/>
            <a:ext cx="8644232" cy="4611923"/>
            <a:chOff x="-469680" y="1749551"/>
            <a:chExt cx="8644232" cy="4611923"/>
          </a:xfrm>
        </p:grpSpPr>
        <p:grpSp>
          <p:nvGrpSpPr>
            <p:cNvPr id="19" name="组合 18"/>
            <p:cNvGrpSpPr/>
            <p:nvPr/>
          </p:nvGrpSpPr>
          <p:grpSpPr>
            <a:xfrm>
              <a:off x="-469680" y="1749551"/>
              <a:ext cx="8644232" cy="4611923"/>
              <a:chOff x="1487004" y="1582174"/>
              <a:chExt cx="8644232" cy="4611923"/>
            </a:xfrm>
          </p:grpSpPr>
          <p:grpSp>
            <p:nvGrpSpPr>
              <p:cNvPr id="8" name="网络服务升级-计算节点"/>
              <p:cNvGrpSpPr/>
              <p:nvPr/>
            </p:nvGrpSpPr>
            <p:grpSpPr>
              <a:xfrm>
                <a:off x="1487004" y="1582174"/>
                <a:ext cx="8644232" cy="4611923"/>
                <a:chOff x="1508045" y="1744427"/>
                <a:chExt cx="8644232" cy="4789685"/>
              </a:xfrm>
            </p:grpSpPr>
            <p:pic>
              <p:nvPicPr>
                <p:cNvPr id="9" name="Picture 3" descr="http://resource.idp.huawei.com/idpresource/nasshare/editor/image/27054653290/1_zh-cn_image_000000125607587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2277" y="2608432"/>
                  <a:ext cx="8640000" cy="3925680"/>
                </a:xfrm>
                <a:prstGeom prst="rect">
                  <a:avLst/>
                </a:prstGeom>
                <a:noFill/>
                <a:ln w="12700">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0" name="矩形 9"/>
                <p:cNvSpPr/>
                <p:nvPr/>
              </p:nvSpPr>
              <p:spPr>
                <a:xfrm>
                  <a:off x="8782050" y="6137275"/>
                  <a:ext cx="1073150" cy="219075"/>
                </a:xfrm>
                <a:prstGeom prst="rect">
                  <a:avLst/>
                </a:prstGeom>
                <a:solidFill>
                  <a:srgbClr val="EEF0F5"/>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BEBEB"/>
                    </a:solidFill>
                  </a:endParaRPr>
                </a:p>
              </p:txBody>
            </p:sp>
            <p:sp>
              <p:nvSpPr>
                <p:cNvPr id="11" name="矩形 10"/>
                <p:cNvSpPr/>
                <p:nvPr/>
              </p:nvSpPr>
              <p:spPr>
                <a:xfrm>
                  <a:off x="8810625" y="6089650"/>
                  <a:ext cx="568325" cy="45719"/>
                </a:xfrm>
                <a:prstGeom prst="rect">
                  <a:avLst/>
                </a:prstGeom>
                <a:solidFill>
                  <a:srgbClr val="FFFFFF"/>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b="76757"/>
                <a:stretch/>
              </p:blipFill>
              <p:spPr>
                <a:xfrm>
                  <a:off x="1508045" y="1744427"/>
                  <a:ext cx="8640000" cy="879311"/>
                </a:xfrm>
                <a:prstGeom prst="rect">
                  <a:avLst/>
                </a:prstGeom>
                <a:ln w="12700">
                  <a:solidFill>
                    <a:schemeClr val="bg1">
                      <a:lumMod val="85000"/>
                    </a:schemeClr>
                  </a:solidFill>
                </a:ln>
              </p:spPr>
            </p:pic>
          </p:grpSp>
          <p:sp>
            <p:nvSpPr>
              <p:cNvPr id="18" name="矩形 17"/>
              <p:cNvSpPr/>
              <p:nvPr/>
            </p:nvSpPr>
            <p:spPr>
              <a:xfrm>
                <a:off x="7965790" y="4858157"/>
                <a:ext cx="636927" cy="907973"/>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 name="图片 27"/>
            <p:cNvPicPr>
              <a:picLocks noChangeAspect="1"/>
            </p:cNvPicPr>
            <p:nvPr/>
          </p:nvPicPr>
          <p:blipFill>
            <a:blip r:embed="rId6"/>
            <a:stretch>
              <a:fillRect/>
            </a:stretch>
          </p:blipFill>
          <p:spPr>
            <a:xfrm>
              <a:off x="6804325" y="5006126"/>
              <a:ext cx="800100" cy="925547"/>
            </a:xfrm>
            <a:prstGeom prst="rect">
              <a:avLst/>
            </a:prstGeom>
          </p:spPr>
        </p:pic>
      </p:grpSp>
      <p:grpSp>
        <p:nvGrpSpPr>
          <p:cNvPr id="27" name="组合 26"/>
          <p:cNvGrpSpPr/>
          <p:nvPr/>
        </p:nvGrpSpPr>
        <p:grpSpPr>
          <a:xfrm>
            <a:off x="2405718" y="1442389"/>
            <a:ext cx="8640000" cy="3939986"/>
            <a:chOff x="2295930" y="1548256"/>
            <a:chExt cx="8640000" cy="3939986"/>
          </a:xfrm>
        </p:grpSpPr>
        <p:grpSp>
          <p:nvGrpSpPr>
            <p:cNvPr id="21" name="组合 20"/>
            <p:cNvGrpSpPr/>
            <p:nvPr/>
          </p:nvGrpSpPr>
          <p:grpSpPr>
            <a:xfrm>
              <a:off x="2295930" y="1548256"/>
              <a:ext cx="8640000" cy="3939986"/>
              <a:chOff x="6777468" y="1850608"/>
              <a:chExt cx="8640000" cy="3939986"/>
            </a:xfrm>
          </p:grpSpPr>
          <p:pic>
            <p:nvPicPr>
              <p:cNvPr id="2" name="图片 1"/>
              <p:cNvPicPr>
                <a:picLocks noChangeAspect="1"/>
              </p:cNvPicPr>
              <p:nvPr/>
            </p:nvPicPr>
            <p:blipFill>
              <a:blip r:embed="rId8"/>
              <a:stretch>
                <a:fillRect/>
              </a:stretch>
            </p:blipFill>
            <p:spPr>
              <a:xfrm>
                <a:off x="6777468" y="1850608"/>
                <a:ext cx="8640000" cy="3939986"/>
              </a:xfrm>
              <a:prstGeom prst="rect">
                <a:avLst/>
              </a:prstGeom>
              <a:ln w="12700">
                <a:solidFill>
                  <a:schemeClr val="bg1">
                    <a:lumMod val="85000"/>
                  </a:schemeClr>
                </a:solidFill>
              </a:ln>
            </p:spPr>
          </p:pic>
          <p:sp>
            <p:nvSpPr>
              <p:cNvPr id="20" name="矩形 19"/>
              <p:cNvSpPr/>
              <p:nvPr/>
            </p:nvSpPr>
            <p:spPr>
              <a:xfrm>
                <a:off x="11112161" y="4588103"/>
                <a:ext cx="636927" cy="564067"/>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6" name="图片 25"/>
            <p:cNvPicPr>
              <a:picLocks noChangeAspect="1"/>
            </p:cNvPicPr>
            <p:nvPr/>
          </p:nvPicPr>
          <p:blipFill>
            <a:blip r:embed="rId6"/>
            <a:stretch>
              <a:fillRect/>
            </a:stretch>
          </p:blipFill>
          <p:spPr>
            <a:xfrm>
              <a:off x="7565740" y="4261877"/>
              <a:ext cx="800100" cy="587941"/>
            </a:xfrm>
            <a:prstGeom prst="rect">
              <a:avLst/>
            </a:prstGeom>
          </p:spPr>
        </p:pic>
      </p:grpSp>
      <p:grpSp>
        <p:nvGrpSpPr>
          <p:cNvPr id="25" name="组合 24"/>
          <p:cNvGrpSpPr/>
          <p:nvPr/>
        </p:nvGrpSpPr>
        <p:grpSpPr>
          <a:xfrm>
            <a:off x="3415499" y="1480337"/>
            <a:ext cx="8240127" cy="2989598"/>
            <a:chOff x="3508960" y="1548256"/>
            <a:chExt cx="8240127" cy="2989598"/>
          </a:xfrm>
        </p:grpSpPr>
        <p:grpSp>
          <p:nvGrpSpPr>
            <p:cNvPr id="23" name="组合 22"/>
            <p:cNvGrpSpPr/>
            <p:nvPr/>
          </p:nvGrpSpPr>
          <p:grpSpPr>
            <a:xfrm>
              <a:off x="3508960" y="1548256"/>
              <a:ext cx="8240127" cy="2989598"/>
              <a:chOff x="3508960" y="1619145"/>
              <a:chExt cx="8240127" cy="2989598"/>
            </a:xfrm>
          </p:grpSpPr>
          <p:pic>
            <p:nvPicPr>
              <p:cNvPr id="7" name="图片 6"/>
              <p:cNvPicPr>
                <a:picLocks noChangeAspect="1"/>
              </p:cNvPicPr>
              <p:nvPr/>
            </p:nvPicPr>
            <p:blipFill>
              <a:blip r:embed="rId9"/>
              <a:stretch>
                <a:fillRect/>
              </a:stretch>
            </p:blipFill>
            <p:spPr>
              <a:xfrm>
                <a:off x="3508960" y="1619145"/>
                <a:ext cx="8240127" cy="2989598"/>
              </a:xfrm>
              <a:prstGeom prst="rect">
                <a:avLst/>
              </a:prstGeom>
              <a:ln w="12700">
                <a:solidFill>
                  <a:schemeClr val="bg1">
                    <a:lumMod val="85000"/>
                  </a:schemeClr>
                </a:solidFill>
              </a:ln>
            </p:spPr>
          </p:pic>
          <p:sp>
            <p:nvSpPr>
              <p:cNvPr id="22" name="矩形 21"/>
              <p:cNvSpPr/>
              <p:nvPr/>
            </p:nvSpPr>
            <p:spPr>
              <a:xfrm>
                <a:off x="7647326" y="3853405"/>
                <a:ext cx="636927" cy="201486"/>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p:cNvPicPr>
              <a:picLocks noChangeAspect="1"/>
            </p:cNvPicPr>
            <p:nvPr/>
          </p:nvPicPr>
          <p:blipFill>
            <a:blip r:embed="rId10"/>
            <a:stretch>
              <a:fillRect/>
            </a:stretch>
          </p:blipFill>
          <p:spPr>
            <a:xfrm>
              <a:off x="8441762" y="3759434"/>
              <a:ext cx="741567" cy="247650"/>
            </a:xfrm>
            <a:prstGeom prst="rect">
              <a:avLst/>
            </a:prstGeom>
          </p:spPr>
        </p:pic>
      </p:grpSp>
    </p:spTree>
    <p:extLst>
      <p:ext uri="{BB962C8B-B14F-4D97-AF65-F5344CB8AC3E}">
        <p14:creationId xmlns:p14="http://schemas.microsoft.com/office/powerpoint/2010/main" val="119244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基础服务升级 （</a:t>
            </a:r>
            <a:r>
              <a:rPr lang="en-US" altLang="zh-CN" dirty="0" err="1"/>
              <a:t>IaaS</a:t>
            </a:r>
            <a:r>
              <a:rPr lang="zh-CN" altLang="en-US" dirty="0"/>
              <a:t>业务面升级实施）</a:t>
            </a:r>
          </a:p>
        </p:txBody>
      </p:sp>
      <p:sp>
        <p:nvSpPr>
          <p:cNvPr id="4" name="圆角矩形 3"/>
          <p:cNvSpPr/>
          <p:nvPr/>
        </p:nvSpPr>
        <p:spPr bwMode="auto">
          <a:xfrm>
            <a:off x="905069" y="1950098"/>
            <a:ext cx="3662700" cy="262190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t">
              <a:spcBef>
                <a:spcPct val="0"/>
              </a:spcBef>
              <a:spcAft>
                <a:spcPct val="0"/>
              </a:spcAft>
            </a:pPr>
            <a:r>
              <a:rPr lang="zh-CN" altLang="en-US" sz="2000" b="1" dirty="0">
                <a:solidFill>
                  <a:schemeClr val="bg1"/>
                </a:solidFill>
                <a:latin typeface="+mn-ea"/>
              </a:rPr>
              <a:t>规划</a:t>
            </a:r>
            <a:endParaRPr lang="en-US" altLang="zh-CN" sz="2000" b="1" dirty="0">
              <a:solidFill>
                <a:schemeClr val="bg1"/>
              </a:solidFill>
              <a:latin typeface="+mn-ea"/>
            </a:endParaRPr>
          </a:p>
          <a:p>
            <a:pPr marL="342900" indent="-342900" defTabSz="1219170" fontAlgn="t">
              <a:lnSpc>
                <a:spcPct val="125000"/>
              </a:lnSpc>
              <a:spcBef>
                <a:spcPct val="0"/>
              </a:spcBef>
              <a:spcAft>
                <a:spcPct val="0"/>
              </a:spcAft>
              <a:buFont typeface="+mj-lt"/>
              <a:buAutoNum type="arabicPeriod"/>
            </a:pPr>
            <a:r>
              <a:rPr lang="zh-CN" altLang="en-US" sz="1400" dirty="0">
                <a:solidFill>
                  <a:schemeClr val="bg1"/>
                </a:solidFill>
                <a:latin typeface="+mn-ea"/>
              </a:rPr>
              <a:t>规划本次业务面升级的操作时长</a:t>
            </a:r>
            <a:endParaRPr lang="en-US" altLang="zh-CN" sz="1400" dirty="0">
              <a:solidFill>
                <a:schemeClr val="bg1"/>
              </a:solidFill>
              <a:latin typeface="+mn-ea"/>
            </a:endParaRPr>
          </a:p>
          <a:p>
            <a:pPr marL="342900" indent="-342900" defTabSz="1219170" fontAlgn="t">
              <a:lnSpc>
                <a:spcPct val="125000"/>
              </a:lnSpc>
              <a:spcBef>
                <a:spcPct val="0"/>
              </a:spcBef>
              <a:spcAft>
                <a:spcPct val="0"/>
              </a:spcAft>
              <a:buFont typeface="+mj-lt"/>
              <a:buAutoNum type="arabicPeriod"/>
            </a:pPr>
            <a:r>
              <a:rPr lang="zh-CN" altLang="en-US" sz="1400" dirty="0">
                <a:solidFill>
                  <a:schemeClr val="bg1"/>
                </a:solidFill>
                <a:latin typeface="+mn-ea"/>
              </a:rPr>
              <a:t>选择策略：热迁移、关闭虚机</a:t>
            </a:r>
            <a:endParaRPr lang="en-US" altLang="zh-CN" sz="1400" dirty="0">
              <a:solidFill>
                <a:schemeClr val="bg1"/>
              </a:solidFill>
              <a:latin typeface="+mn-ea"/>
            </a:endParaRPr>
          </a:p>
          <a:p>
            <a:pPr marL="342900" indent="-342900" defTabSz="1219170" fontAlgn="t">
              <a:lnSpc>
                <a:spcPct val="125000"/>
              </a:lnSpc>
              <a:spcBef>
                <a:spcPct val="0"/>
              </a:spcBef>
              <a:spcAft>
                <a:spcPct val="0"/>
              </a:spcAft>
              <a:buFont typeface="+mj-lt"/>
              <a:buAutoNum type="arabicPeriod"/>
            </a:pPr>
            <a:r>
              <a:rPr lang="zh-CN" altLang="en-US" sz="1400" dirty="0">
                <a:solidFill>
                  <a:schemeClr val="bg1"/>
                </a:solidFill>
                <a:latin typeface="+mn-ea"/>
              </a:rPr>
              <a:t>选择计划升级的计算节点</a:t>
            </a:r>
            <a:r>
              <a:rPr lang="en-US" altLang="zh-CN" sz="1400" dirty="0">
                <a:solidFill>
                  <a:schemeClr val="bg1"/>
                </a:solidFill>
                <a:latin typeface="+mn-ea"/>
              </a:rPr>
              <a:t>(</a:t>
            </a:r>
            <a:r>
              <a:rPr lang="zh-CN" altLang="en-US" sz="1400" dirty="0">
                <a:solidFill>
                  <a:schemeClr val="bg1"/>
                </a:solidFill>
                <a:latin typeface="+mn-ea"/>
              </a:rPr>
              <a:t>最好一个批次每个主机组不要超过</a:t>
            </a:r>
            <a:r>
              <a:rPr lang="en-US" altLang="zh-CN" sz="1400" dirty="0">
                <a:solidFill>
                  <a:schemeClr val="bg1"/>
                </a:solidFill>
                <a:latin typeface="+mn-ea"/>
              </a:rPr>
              <a:t>15</a:t>
            </a:r>
            <a:r>
              <a:rPr lang="zh-CN" altLang="en-US" sz="1400" dirty="0">
                <a:solidFill>
                  <a:schemeClr val="bg1"/>
                </a:solidFill>
                <a:latin typeface="+mn-ea"/>
              </a:rPr>
              <a:t>个节点</a:t>
            </a:r>
            <a:r>
              <a:rPr lang="en-US" altLang="zh-CN" sz="1400" dirty="0">
                <a:solidFill>
                  <a:schemeClr val="bg1"/>
                </a:solidFill>
                <a:latin typeface="+mn-ea"/>
              </a:rPr>
              <a:t>)</a:t>
            </a:r>
          </a:p>
          <a:p>
            <a:pPr marL="342900" indent="-342900" defTabSz="1219170" fontAlgn="t">
              <a:lnSpc>
                <a:spcPct val="125000"/>
              </a:lnSpc>
              <a:spcBef>
                <a:spcPct val="0"/>
              </a:spcBef>
              <a:spcAft>
                <a:spcPct val="0"/>
              </a:spcAft>
              <a:buFont typeface="+mj-lt"/>
              <a:buAutoNum type="arabicPeriod"/>
            </a:pPr>
            <a:r>
              <a:rPr lang="zh-CN" altLang="en-US" sz="1400" dirty="0">
                <a:solidFill>
                  <a:schemeClr val="bg1"/>
                </a:solidFill>
                <a:latin typeface="+mn-ea"/>
              </a:rPr>
              <a:t>如果有高阶服务，并且高阶服务的业务不能热迁移，需要选择滚动升级来保证业务不中断</a:t>
            </a:r>
          </a:p>
        </p:txBody>
      </p:sp>
      <p:sp>
        <p:nvSpPr>
          <p:cNvPr id="5" name="圆角矩形 4"/>
          <p:cNvSpPr/>
          <p:nvPr/>
        </p:nvSpPr>
        <p:spPr bwMode="auto">
          <a:xfrm>
            <a:off x="5237994" y="2646024"/>
            <a:ext cx="3240000" cy="1563173"/>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t">
              <a:spcBef>
                <a:spcPct val="0"/>
              </a:spcBef>
              <a:spcAft>
                <a:spcPct val="0"/>
              </a:spcAft>
            </a:pPr>
            <a:r>
              <a:rPr lang="zh-CN" altLang="en-US" sz="2000" b="1" dirty="0">
                <a:solidFill>
                  <a:schemeClr val="bg1"/>
                </a:solidFill>
              </a:rPr>
              <a:t>升级预览</a:t>
            </a:r>
            <a:endParaRPr lang="en-US" altLang="zh-CN" sz="2000" b="1" dirty="0">
              <a:solidFill>
                <a:schemeClr val="bg1"/>
              </a:solidFill>
            </a:endParaRPr>
          </a:p>
          <a:p>
            <a:pPr marL="342900" indent="-342900" defTabSz="1219170" fontAlgn="t">
              <a:lnSpc>
                <a:spcPct val="125000"/>
              </a:lnSpc>
              <a:spcBef>
                <a:spcPct val="0"/>
              </a:spcBef>
              <a:spcAft>
                <a:spcPct val="0"/>
              </a:spcAft>
              <a:buFont typeface="+mj-lt"/>
              <a:buAutoNum type="arabicPeriod"/>
            </a:pPr>
            <a:r>
              <a:rPr lang="zh-CN" altLang="en-US" sz="1400" dirty="0">
                <a:solidFill>
                  <a:schemeClr val="bg1"/>
                </a:solidFill>
              </a:rPr>
              <a:t>升级时长评估</a:t>
            </a:r>
            <a:endParaRPr lang="en-US" altLang="zh-CN" sz="1400" dirty="0">
              <a:solidFill>
                <a:schemeClr val="bg1"/>
              </a:solidFill>
            </a:endParaRPr>
          </a:p>
          <a:p>
            <a:pPr marL="342900" indent="-342900" defTabSz="1219170" fontAlgn="t">
              <a:lnSpc>
                <a:spcPct val="125000"/>
              </a:lnSpc>
              <a:spcBef>
                <a:spcPct val="0"/>
              </a:spcBef>
              <a:spcAft>
                <a:spcPct val="0"/>
              </a:spcAft>
              <a:buFont typeface="+mj-lt"/>
              <a:buAutoNum type="arabicPeriod"/>
            </a:pPr>
            <a:r>
              <a:rPr lang="zh-CN" altLang="en-US" sz="1400" dirty="0">
                <a:solidFill>
                  <a:schemeClr val="bg1"/>
                </a:solidFill>
              </a:rPr>
              <a:t>根据评估时长按需调整待升级节点数量</a:t>
            </a:r>
          </a:p>
        </p:txBody>
      </p:sp>
      <p:sp>
        <p:nvSpPr>
          <p:cNvPr id="6" name="右箭头 5"/>
          <p:cNvSpPr/>
          <p:nvPr/>
        </p:nvSpPr>
        <p:spPr bwMode="auto">
          <a:xfrm>
            <a:off x="4662895" y="3249694"/>
            <a:ext cx="479973" cy="607271"/>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t">
              <a:spcBef>
                <a:spcPct val="0"/>
              </a:spcBef>
              <a:spcAft>
                <a:spcPct val="0"/>
              </a:spcAft>
            </a:pPr>
            <a:endParaRPr lang="zh-CN" altLang="en-US" sz="3200">
              <a:solidFill>
                <a:schemeClr val="bg1"/>
              </a:solidFill>
            </a:endParaRPr>
          </a:p>
        </p:txBody>
      </p:sp>
      <p:sp>
        <p:nvSpPr>
          <p:cNvPr id="7" name="圆角矩形 6"/>
          <p:cNvSpPr/>
          <p:nvPr/>
        </p:nvSpPr>
        <p:spPr bwMode="auto">
          <a:xfrm>
            <a:off x="9148220" y="2646024"/>
            <a:ext cx="1440000" cy="1563173"/>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1219170" fontAlgn="t">
              <a:spcBef>
                <a:spcPct val="0"/>
              </a:spcBef>
              <a:spcAft>
                <a:spcPct val="0"/>
              </a:spcAft>
            </a:pPr>
            <a:r>
              <a:rPr lang="zh-CN" altLang="en-US" sz="2000" b="1" dirty="0">
                <a:solidFill>
                  <a:schemeClr val="bg1"/>
                </a:solidFill>
              </a:rPr>
              <a:t>执行升级</a:t>
            </a:r>
            <a:endParaRPr lang="zh-CN" altLang="en-US" sz="2000" dirty="0">
              <a:solidFill>
                <a:schemeClr val="bg1"/>
              </a:solidFill>
            </a:endParaRPr>
          </a:p>
        </p:txBody>
      </p:sp>
      <p:sp>
        <p:nvSpPr>
          <p:cNvPr id="8" name="右箭头 7"/>
          <p:cNvSpPr/>
          <p:nvPr/>
        </p:nvSpPr>
        <p:spPr bwMode="auto">
          <a:xfrm>
            <a:off x="8573120" y="3249694"/>
            <a:ext cx="479973" cy="607271"/>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t">
              <a:spcBef>
                <a:spcPct val="0"/>
              </a:spcBef>
              <a:spcAft>
                <a:spcPct val="0"/>
              </a:spcAft>
            </a:pPr>
            <a:endParaRPr lang="zh-CN" altLang="en-US" sz="3200">
              <a:solidFill>
                <a:schemeClr val="bg1"/>
              </a:solidFill>
            </a:endParaRPr>
          </a:p>
        </p:txBody>
      </p:sp>
    </p:spTree>
    <p:extLst>
      <p:ext uri="{BB962C8B-B14F-4D97-AF65-F5344CB8AC3E}">
        <p14:creationId xmlns:p14="http://schemas.microsoft.com/office/powerpoint/2010/main" val="4052687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版本升级后验证</a:t>
            </a:r>
          </a:p>
        </p:txBody>
      </p:sp>
      <p:sp>
        <p:nvSpPr>
          <p:cNvPr id="4" name="TextBox 86"/>
          <p:cNvSpPr txBox="1"/>
          <p:nvPr/>
        </p:nvSpPr>
        <p:spPr>
          <a:xfrm>
            <a:off x="8899962" y="2167502"/>
            <a:ext cx="2701770" cy="969561"/>
          </a:xfrm>
          <a:prstGeom prst="rect">
            <a:avLst/>
          </a:prstGeom>
          <a:solidFill>
            <a:srgbClr val="FFFFFF">
              <a:lumMod val="85000"/>
            </a:srgbClr>
          </a:solidFill>
          <a:ln w="19050">
            <a:solidFill>
              <a:srgbClr val="FFFFFF"/>
            </a:solidFill>
          </a:ln>
        </p:spPr>
        <p:txBody>
          <a:bodyPr wrap="square" rtlCol="0">
            <a:spAutoFit/>
          </a:bodyPr>
          <a:lstStyle/>
          <a:p>
            <a:pPr eaLnBrk="0" hangingPunct="0">
              <a:lnSpc>
                <a:spcPct val="140000"/>
              </a:lnSpc>
              <a:buClr>
                <a:srgbClr val="990000"/>
              </a:buClr>
              <a:buSzPct val="60000"/>
              <a:defRPr/>
            </a:pPr>
            <a:r>
              <a:rPr lang="zh-CN" altLang="en-US" sz="1400" kern="0" dirty="0"/>
              <a:t>单击“执行”开始调测。待“总进度”显示为“</a:t>
            </a:r>
            <a:r>
              <a:rPr lang="en-US" altLang="zh-CN" sz="1400" kern="0" dirty="0"/>
              <a:t>100%”</a:t>
            </a:r>
            <a:r>
              <a:rPr lang="zh-CN" altLang="en-US" sz="1400" kern="0" dirty="0"/>
              <a:t>时，调测完成</a:t>
            </a:r>
          </a:p>
        </p:txBody>
      </p:sp>
      <p:sp>
        <p:nvSpPr>
          <p:cNvPr id="5" name="Rectangle 179"/>
          <p:cNvSpPr/>
          <p:nvPr/>
        </p:nvSpPr>
        <p:spPr>
          <a:xfrm>
            <a:off x="8910568" y="1823447"/>
            <a:ext cx="2691164" cy="344055"/>
          </a:xfrm>
          <a:prstGeom prst="round2SameRect">
            <a:avLst/>
          </a:prstGeom>
          <a:solidFill>
            <a:srgbClr val="0070C0"/>
          </a:solidFill>
          <a:ln>
            <a:noFill/>
          </a:ln>
          <a:effectLst>
            <a:outerShdw blurRad="40000" dist="23000" dir="5400000" rotWithShape="0">
              <a:srgbClr val="000000">
                <a:alpha val="35000"/>
              </a:srgbClr>
            </a:outerShdw>
          </a:effectLst>
        </p:spPr>
        <p:txBody>
          <a:bodyPr lIns="0" rIns="0" anchor="ctr"/>
          <a:lstStyle/>
          <a:p>
            <a:pPr eaLnBrk="0" hangingPunct="0">
              <a:buClr>
                <a:srgbClr val="990000"/>
              </a:buClr>
              <a:buSzPct val="60000"/>
            </a:pPr>
            <a:r>
              <a:rPr lang="en-US" altLang="zh-CN" sz="1333" b="1" dirty="0">
                <a:solidFill>
                  <a:srgbClr val="FFFFFF"/>
                </a:solidFill>
                <a:cs typeface="Arial" pitchFamily="34" charset="0"/>
              </a:rPr>
              <a:t>5,</a:t>
            </a:r>
            <a:r>
              <a:rPr lang="zh-CN" altLang="en-US" sz="1333" b="1" dirty="0">
                <a:solidFill>
                  <a:srgbClr val="FFFFFF"/>
                </a:solidFill>
                <a:cs typeface="Arial" pitchFamily="34" charset="0"/>
              </a:rPr>
              <a:t> 升级后全量调测</a:t>
            </a:r>
            <a:endParaRPr lang="en-US" altLang="zh-CN" sz="1333" b="1" dirty="0">
              <a:solidFill>
                <a:srgbClr val="FFFFFF"/>
              </a:solidFill>
              <a:cs typeface="Arial" pitchFamily="34"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03" y="1448902"/>
            <a:ext cx="8280000" cy="3566927"/>
          </a:xfrm>
          <a:prstGeom prst="rect">
            <a:avLst/>
          </a:prstGeom>
          <a:ln w="12700">
            <a:solidFill>
              <a:schemeClr val="bg1">
                <a:lumMod val="85000"/>
              </a:schemeClr>
            </a:solidFill>
          </a:ln>
        </p:spPr>
      </p:pic>
      <p:sp>
        <p:nvSpPr>
          <p:cNvPr id="8" name="矩形 7"/>
          <p:cNvSpPr/>
          <p:nvPr/>
        </p:nvSpPr>
        <p:spPr bwMode="auto">
          <a:xfrm>
            <a:off x="716814" y="2806582"/>
            <a:ext cx="7540931" cy="1925075"/>
          </a:xfrm>
          <a:prstGeom prst="rect">
            <a:avLst/>
          </a:prstGeom>
          <a:solidFill>
            <a:srgbClr val="FFFFFF">
              <a:alpha val="15000"/>
            </a:srgbClr>
          </a:solidFill>
          <a:ln w="19050" algn="ctr">
            <a:solidFill>
              <a:srgbClr val="C7000B"/>
            </a:solidFill>
            <a:prstDash val="sysDash"/>
            <a:miter lim="800000"/>
            <a:headEnd/>
            <a:tailEnd/>
          </a:ln>
        </p:spPr>
        <p:txBody>
          <a:bodyPr lIns="105600" tIns="52800" rIns="105600" bIns="52800" rtlCol="0" anchor="ctr">
            <a:noAutofit/>
          </a:bodyPr>
          <a:lstStyle/>
          <a:p>
            <a:pPr algn="ctr" defTabSz="1219170">
              <a:defRPr/>
            </a:pPr>
            <a:endParaRPr lang="zh-CN" altLang="en-US" sz="2400" ker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12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ym typeface="Huawei Sans" panose="020C0503030203020204" pitchFamily="34" charset="0"/>
              </a:rPr>
              <a:t>（判断题） 管理员可以将华为云</a:t>
            </a:r>
            <a:r>
              <a:rPr lang="en-US" altLang="zh-CN" dirty="0">
                <a:sym typeface="Huawei Sans" panose="020C0503030203020204" pitchFamily="34" charset="0"/>
              </a:rPr>
              <a:t>Stack</a:t>
            </a:r>
            <a:r>
              <a:rPr lang="zh-CN" altLang="en-US" dirty="0">
                <a:sym typeface="Huawei Sans" panose="020C0503030203020204" pitchFamily="34" charset="0"/>
              </a:rPr>
              <a:t>从</a:t>
            </a:r>
            <a:r>
              <a:rPr lang="en-US" altLang="zh-CN" dirty="0">
                <a:sym typeface="Huawei Sans" panose="020C0503030203020204" pitchFamily="34" charset="0"/>
              </a:rPr>
              <a:t>6.5.0</a:t>
            </a:r>
            <a:r>
              <a:rPr lang="zh-CN" altLang="en-US" dirty="0">
                <a:sym typeface="Huawei Sans" panose="020C0503030203020204" pitchFamily="34" charset="0"/>
              </a:rPr>
              <a:t>版本升级到</a:t>
            </a:r>
            <a:r>
              <a:rPr lang="en-US" altLang="zh-CN" dirty="0">
                <a:sym typeface="Huawei Sans" panose="020C0503030203020204" pitchFamily="34" charset="0"/>
              </a:rPr>
              <a:t>8.1.1</a:t>
            </a:r>
            <a:r>
              <a:rPr lang="zh-CN" altLang="en-US" dirty="0">
                <a:sym typeface="Huawei Sans" panose="020C0503030203020204" pitchFamily="34" charset="0"/>
              </a:rPr>
              <a:t>版本。 （ ）</a:t>
            </a:r>
            <a:endParaRPr lang="en-US" altLang="zh-CN" dirty="0">
              <a:sym typeface="Huawei Sans" panose="020C0503030203020204" pitchFamily="34" charset="0"/>
            </a:endParaRPr>
          </a:p>
          <a:p>
            <a:endParaRPr lang="zh-CN" altLang="en-US" dirty="0">
              <a:sym typeface="Huawei Sans" panose="020C0503030203020204" pitchFamily="34" charset="0"/>
            </a:endParaRPr>
          </a:p>
        </p:txBody>
      </p:sp>
    </p:spTree>
    <p:extLst>
      <p:ext uri="{BB962C8B-B14F-4D97-AF65-F5344CB8AC3E}">
        <p14:creationId xmlns:p14="http://schemas.microsoft.com/office/powerpoint/2010/main" val="530091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0"/>
          </p:nvPr>
        </p:nvSpPr>
        <p:spPr/>
        <p:txBody>
          <a:bodyPr/>
          <a:lstStyle/>
          <a:p>
            <a:r>
              <a:rPr lang="zh-CN" altLang="en-US" dirty="0"/>
              <a:t>本章重点介绍了华为云</a:t>
            </a:r>
            <a:r>
              <a:rPr lang="en-US" altLang="zh-CN" dirty="0"/>
              <a:t>Stack</a:t>
            </a:r>
            <a:r>
              <a:rPr lang="zh-CN" altLang="en-US" dirty="0"/>
              <a:t>通过工具实现版本升级的具体方法以及操作流程，使大家对版本升级的过程有一个简单的了解。</a:t>
            </a:r>
          </a:p>
        </p:txBody>
      </p:sp>
    </p:spTree>
    <p:extLst>
      <p:ext uri="{BB962C8B-B14F-4D97-AF65-F5344CB8AC3E}">
        <p14:creationId xmlns:p14="http://schemas.microsoft.com/office/powerpoint/2010/main" val="3926486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a:t>华为云</a:t>
            </a:r>
            <a:r>
              <a:rPr lang="en-US" altLang="zh-CN" dirty="0"/>
              <a:t>Stack </a:t>
            </a:r>
            <a:r>
              <a:rPr lang="zh-CN" altLang="en-US" dirty="0"/>
              <a:t>升级兼容性查询工具：</a:t>
            </a:r>
            <a:endParaRPr lang="en-US" altLang="zh-CN" dirty="0"/>
          </a:p>
          <a:p>
            <a:pPr lvl="1"/>
            <a:r>
              <a:rPr lang="en-US" altLang="zh-CN" dirty="0">
                <a:hlinkClick r:id="rId3"/>
              </a:rPr>
              <a:t>https://doc.hcs.huawei.com/solution-cqs-gw/#/cqs</a:t>
            </a:r>
            <a:endParaRPr lang="en-US" altLang="zh-CN" dirty="0"/>
          </a:p>
          <a:p>
            <a:r>
              <a:rPr lang="zh-CN" altLang="en-US" dirty="0"/>
              <a:t>华为云</a:t>
            </a:r>
            <a:r>
              <a:rPr lang="en-US" altLang="zh-CN" dirty="0"/>
              <a:t>Stack</a:t>
            </a:r>
            <a:r>
              <a:rPr lang="zh-CN" altLang="en-US" dirty="0"/>
              <a:t>信息中心：</a:t>
            </a:r>
            <a:endParaRPr lang="en-US" altLang="zh-CN" dirty="0"/>
          </a:p>
          <a:p>
            <a:pPr lvl="1"/>
            <a:r>
              <a:rPr lang="en-US" altLang="zh-CN" dirty="0"/>
              <a:t>https://doc.hcs.huawei.com/hcs/#/home</a:t>
            </a:r>
          </a:p>
        </p:txBody>
      </p:sp>
    </p:spTree>
    <p:extLst>
      <p:ext uri="{BB962C8B-B14F-4D97-AF65-F5344CB8AC3E}">
        <p14:creationId xmlns:p14="http://schemas.microsoft.com/office/powerpoint/2010/main" val="2476789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895350" y="447675"/>
            <a:ext cx="11296650" cy="496888"/>
          </a:xfrm>
        </p:spPr>
        <p:txBody>
          <a:bodyPr/>
          <a:lstStyle/>
          <a:p>
            <a:r>
              <a:rPr lang="zh-CN" altLang="en-US" dirty="0"/>
              <a:t>缩略语 </a:t>
            </a:r>
            <a:r>
              <a:rPr lang="en-US" altLang="zh-CN" dirty="0"/>
              <a:t>(1)</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3833019701"/>
              </p:ext>
            </p:extLst>
          </p:nvPr>
        </p:nvGraphicFramePr>
        <p:xfrm>
          <a:off x="596741" y="1341864"/>
          <a:ext cx="11008042" cy="4308413"/>
        </p:xfrm>
        <a:graphic>
          <a:graphicData uri="http://schemas.openxmlformats.org/drawingml/2006/table">
            <a:tbl>
              <a:tblPr firstRow="1" bandRow="1">
                <a:tableStyleId>{5C22544A-7EE6-4342-B048-85BDC9FD1C3A}</a:tableStyleId>
              </a:tblPr>
              <a:tblGrid>
                <a:gridCol w="1417781">
                  <a:extLst>
                    <a:ext uri="{9D8B030D-6E8A-4147-A177-3AD203B41FA5}">
                      <a16:colId xmlns:a16="http://schemas.microsoft.com/office/drawing/2014/main" val="20000"/>
                    </a:ext>
                  </a:extLst>
                </a:gridCol>
                <a:gridCol w="2600311">
                  <a:extLst>
                    <a:ext uri="{9D8B030D-6E8A-4147-A177-3AD203B41FA5}">
                      <a16:colId xmlns:a16="http://schemas.microsoft.com/office/drawing/2014/main" val="20001"/>
                    </a:ext>
                  </a:extLst>
                </a:gridCol>
                <a:gridCol w="6989950">
                  <a:extLst>
                    <a:ext uri="{9D8B030D-6E8A-4147-A177-3AD203B41FA5}">
                      <a16:colId xmlns:a16="http://schemas.microsoft.com/office/drawing/2014/main" val="20002"/>
                    </a:ext>
                  </a:extLst>
                </a:gridCol>
              </a:tblGrid>
              <a:tr h="426653">
                <a:tc>
                  <a:txBody>
                    <a:bodyPr/>
                    <a:lstStyle/>
                    <a:p>
                      <a:pPr algn="ctr"/>
                      <a:r>
                        <a:rPr lang="zh-CN" altLang="en-US" sz="1800" b="1" cap="none" spc="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缩略语</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CN" altLang="en-US" sz="1800" b="1" cap="none" spc="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英文全称</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CN" altLang="en-US" sz="1800" b="1" cap="none" spc="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解释</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45199">
                <a:tc>
                  <a:txBody>
                    <a:bodyPr/>
                    <a:lstStyle/>
                    <a:p>
                      <a:pPr algn="l"/>
                      <a:r>
                        <a:rPr lang="en-US" altLang="zh-CN" sz="1600" kern="1200" dirty="0">
                          <a:solidFill>
                            <a:schemeClr val="tx1"/>
                          </a:solidFill>
                          <a:latin typeface="+mn-lt"/>
                          <a:ea typeface="+mn-ea"/>
                          <a:cs typeface="+mn-cs"/>
                        </a:rPr>
                        <a:t>DWS</a:t>
                      </a:r>
                      <a:endParaRPr lang="zh-CN" altLang="en-US" sz="1600" dirty="0">
                        <a:latin typeface="+mn-lt"/>
                        <a:ea typeface="+mn-ea"/>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034" rtl="0" eaLnBrk="1" latinLnBrk="0" hangingPunct="1"/>
                      <a:r>
                        <a:rPr lang="en-US" altLang="zh-CN" sz="1600" kern="1200" dirty="0">
                          <a:solidFill>
                            <a:schemeClr val="dk1"/>
                          </a:solidFill>
                          <a:latin typeface="+mn-lt"/>
                          <a:ea typeface="+mn-ea"/>
                          <a:cs typeface="+mn-cs"/>
                          <a:sym typeface="Huawei Sans" panose="020C0503030203020204" pitchFamily="34" charset="0"/>
                        </a:rPr>
                        <a:t>Data Warehouse Service</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600" b="0" i="0" kern="1200" dirty="0">
                          <a:solidFill>
                            <a:schemeClr val="dk1"/>
                          </a:solidFill>
                          <a:effectLst/>
                          <a:latin typeface="+mn-lt"/>
                          <a:ea typeface="+mn-ea"/>
                          <a:cs typeface="+mn-cs"/>
                        </a:rPr>
                        <a:t>数据仓库服务是一种基于公有云基础架构和平台的在线数据处理数据库，为用户提供海量数据挖掘和分析服务。</a:t>
                      </a:r>
                      <a:endParaRPr lang="zh-CN" altLang="en-US" sz="1600" dirty="0">
                        <a:latin typeface="+mn-lt"/>
                        <a:ea typeface="+mn-ea"/>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485">
                <a:tc>
                  <a:txBody>
                    <a:bodyPr/>
                    <a:lstStyle/>
                    <a:p>
                      <a:pPr algn="l"/>
                      <a:r>
                        <a:rPr lang="en-US" altLang="zh-CN" sz="1600" kern="1200" dirty="0">
                          <a:solidFill>
                            <a:schemeClr val="tx1"/>
                          </a:solidFill>
                          <a:latin typeface="+mn-lt"/>
                          <a:ea typeface="+mn-ea"/>
                          <a:cs typeface="+mn-cs"/>
                        </a:rPr>
                        <a:t>MRS</a:t>
                      </a:r>
                      <a:endParaRPr lang="zh-CN" altLang="en-US" sz="1600" dirty="0">
                        <a:latin typeface="+mn-lt"/>
                        <a:ea typeface="+mn-ea"/>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1600" b="0" i="0" kern="1200" dirty="0" err="1">
                          <a:solidFill>
                            <a:schemeClr val="dk1"/>
                          </a:solidFill>
                          <a:effectLst/>
                          <a:latin typeface="+mn-lt"/>
                          <a:ea typeface="+mn-ea"/>
                          <a:cs typeface="+mn-cs"/>
                        </a:rPr>
                        <a:t>MapReduce</a:t>
                      </a:r>
                      <a:r>
                        <a:rPr lang="en-US" altLang="zh-CN" sz="1600" b="0" i="0" kern="1200" dirty="0">
                          <a:solidFill>
                            <a:schemeClr val="dk1"/>
                          </a:solidFill>
                          <a:effectLst/>
                          <a:latin typeface="+mn-lt"/>
                          <a:ea typeface="+mn-ea"/>
                          <a:cs typeface="+mn-cs"/>
                        </a:rPr>
                        <a:t> Service</a:t>
                      </a:r>
                      <a:endParaRPr lang="en-US" altLang="zh-CN" sz="1600" dirty="0">
                        <a:latin typeface="+mn-lt"/>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600" dirty="0" err="1">
                          <a:latin typeface="+mn-lt"/>
                          <a:ea typeface="+mn-ea"/>
                        </a:rPr>
                        <a:t>MapReduce</a:t>
                      </a:r>
                      <a:r>
                        <a:rPr lang="zh-CN" altLang="en-US" sz="1600" dirty="0">
                          <a:latin typeface="+mn-lt"/>
                          <a:ea typeface="+mn-ea"/>
                        </a:rPr>
                        <a:t>服务打造了高可靠、高安全、易使用的运行维护平台，对外提供大容量的数据存储和分析能力，可解决各大企业的数据存储和处理需求。用户可以独立申请和使用托管</a:t>
                      </a:r>
                      <a:r>
                        <a:rPr lang="en-US" altLang="zh-CN" sz="1600" dirty="0">
                          <a:latin typeface="+mn-lt"/>
                          <a:ea typeface="+mn-ea"/>
                        </a:rPr>
                        <a:t>Hadoop</a:t>
                      </a:r>
                      <a:r>
                        <a:rPr lang="zh-CN" altLang="en-US" sz="1600" dirty="0">
                          <a:latin typeface="+mn-lt"/>
                          <a:ea typeface="+mn-ea"/>
                        </a:rPr>
                        <a:t>、</a:t>
                      </a:r>
                      <a:r>
                        <a:rPr lang="en-US" altLang="zh-CN" sz="1600" dirty="0">
                          <a:latin typeface="+mn-lt"/>
                          <a:ea typeface="+mn-ea"/>
                        </a:rPr>
                        <a:t>Spark</a:t>
                      </a:r>
                      <a:r>
                        <a:rPr lang="zh-CN" altLang="en-US" sz="1600" dirty="0">
                          <a:latin typeface="+mn-lt"/>
                          <a:ea typeface="+mn-ea"/>
                        </a:rPr>
                        <a:t>、</a:t>
                      </a:r>
                      <a:r>
                        <a:rPr lang="en-US" altLang="zh-CN" sz="1600" dirty="0" err="1">
                          <a:latin typeface="+mn-lt"/>
                          <a:ea typeface="+mn-ea"/>
                        </a:rPr>
                        <a:t>Hbase</a:t>
                      </a:r>
                      <a:r>
                        <a:rPr lang="zh-CN" altLang="en-US" sz="1600" dirty="0">
                          <a:latin typeface="+mn-lt"/>
                          <a:ea typeface="+mn-ea"/>
                        </a:rPr>
                        <a:t>和</a:t>
                      </a:r>
                      <a:r>
                        <a:rPr lang="en-US" altLang="zh-CN" sz="1600" dirty="0">
                          <a:latin typeface="+mn-lt"/>
                          <a:ea typeface="+mn-ea"/>
                        </a:rPr>
                        <a:t>Hive</a:t>
                      </a:r>
                      <a:r>
                        <a:rPr lang="zh-CN" altLang="en-US" sz="1600" dirty="0">
                          <a:latin typeface="+mn-lt"/>
                          <a:ea typeface="+mn-ea"/>
                        </a:rPr>
                        <a:t>服务，用于快速在主机上创建集群，提供海量数据的实时性要求不高的批量数据存储和计算能力。</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04485">
                <a:tc>
                  <a:txBody>
                    <a:bodyPr/>
                    <a:lstStyle/>
                    <a:p>
                      <a:pPr algn="l"/>
                      <a:r>
                        <a:rPr lang="en-US" altLang="zh-CN" sz="1600" dirty="0">
                          <a:latin typeface="+mn-lt"/>
                          <a:ea typeface="+mn-ea"/>
                        </a:rPr>
                        <a:t>CCE</a:t>
                      </a:r>
                      <a:endParaRPr lang="zh-CN" altLang="en-US" sz="1600" dirty="0">
                        <a:latin typeface="+mn-lt"/>
                        <a:ea typeface="+mn-ea"/>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1600" b="0" i="0" kern="1200" dirty="0">
                          <a:solidFill>
                            <a:schemeClr val="dk1"/>
                          </a:solidFill>
                          <a:effectLst/>
                          <a:latin typeface="+mn-lt"/>
                          <a:ea typeface="+mn-ea"/>
                          <a:cs typeface="+mn-cs"/>
                        </a:rPr>
                        <a:t>cloud container engine</a:t>
                      </a:r>
                      <a:endParaRPr lang="en-US" altLang="zh-CN" sz="1600" dirty="0">
                        <a:latin typeface="+mn-lt"/>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600" b="0" i="0" kern="1200" dirty="0">
                          <a:solidFill>
                            <a:schemeClr val="dk1"/>
                          </a:solidFill>
                          <a:effectLst/>
                          <a:latin typeface="+mn-lt"/>
                          <a:ea typeface="+mn-ea"/>
                          <a:cs typeface="+mn-cs"/>
                        </a:rPr>
                        <a:t>云容器引擎（</a:t>
                      </a:r>
                      <a:r>
                        <a:rPr lang="en-US" altLang="zh-CN" sz="1600" b="0" i="0" kern="1200" dirty="0">
                          <a:solidFill>
                            <a:schemeClr val="dk1"/>
                          </a:solidFill>
                          <a:effectLst/>
                          <a:latin typeface="+mn-lt"/>
                          <a:ea typeface="+mn-ea"/>
                          <a:cs typeface="+mn-cs"/>
                        </a:rPr>
                        <a:t>Cloud Container Engine</a:t>
                      </a:r>
                      <a:r>
                        <a:rPr lang="zh-CN" altLang="en-US" sz="1600" b="0" i="0" kern="1200" dirty="0">
                          <a:solidFill>
                            <a:schemeClr val="dk1"/>
                          </a:solidFill>
                          <a:effectLst/>
                          <a:latin typeface="+mn-lt"/>
                          <a:ea typeface="+mn-ea"/>
                          <a:cs typeface="+mn-cs"/>
                        </a:rPr>
                        <a:t>）是为开发者、合作伙伴提供开发、部署、托管的容器应用平台，帮助用户快速、低成本地实现业务创新，缩短应用上市周期。</a:t>
                      </a:r>
                      <a:endParaRPr lang="zh-CN" altLang="en-US" sz="1600" dirty="0">
                        <a:latin typeface="+mn-lt"/>
                        <a:ea typeface="+mn-ea"/>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4485">
                <a:tc>
                  <a:txBody>
                    <a:bodyPr/>
                    <a:lstStyle/>
                    <a:p>
                      <a:pPr algn="l"/>
                      <a:r>
                        <a:rPr lang="en-US" altLang="zh-CN" sz="1600" kern="1200" dirty="0">
                          <a:solidFill>
                            <a:schemeClr val="tx1"/>
                          </a:solidFill>
                          <a:latin typeface="+mn-lt"/>
                          <a:ea typeface="+mn-ea"/>
                          <a:cs typeface="+mn-cs"/>
                        </a:rPr>
                        <a:t>RDS</a:t>
                      </a:r>
                      <a:endParaRPr lang="en-US" altLang="zh-CN" sz="1600" dirty="0">
                        <a:latin typeface="+mn-lt"/>
                        <a:ea typeface="+mn-ea"/>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1600" dirty="0">
                          <a:latin typeface="+mn-lt"/>
                          <a:ea typeface="+mn-ea"/>
                        </a:rPr>
                        <a:t>relational database service</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600" b="0" i="0" kern="1200" dirty="0">
                          <a:solidFill>
                            <a:schemeClr val="dk1"/>
                          </a:solidFill>
                          <a:effectLst/>
                          <a:latin typeface="+mn-lt"/>
                          <a:ea typeface="+mn-ea"/>
                          <a:cs typeface="+mn-cs"/>
                        </a:rPr>
                        <a:t>即关系型数据库服务，将关系型数据库以服务的形式提供给用户使用，它与关系型数据库的基本功能特性一致，主要是产品形态不同。</a:t>
                      </a:r>
                      <a:endParaRPr lang="zh-CN" altLang="en-US" sz="1600" dirty="0">
                        <a:latin typeface="+mn-lt"/>
                        <a:ea typeface="+mn-ea"/>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4485">
                <a:tc>
                  <a:txBody>
                    <a:bodyPr/>
                    <a:lstStyle/>
                    <a:p>
                      <a:pPr algn="l"/>
                      <a:r>
                        <a:rPr lang="en-US" altLang="zh-CN" sz="1600" dirty="0">
                          <a:latin typeface="+mn-lt"/>
                          <a:ea typeface="+mn-ea"/>
                        </a:rPr>
                        <a:t>DNS</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1600" dirty="0">
                          <a:latin typeface="+mn-lt"/>
                          <a:ea typeface="+mn-ea"/>
                        </a:rPr>
                        <a:t>domain name server</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zh-CN" altLang="en-US" sz="1600" dirty="0">
                          <a:latin typeface="+mn-lt"/>
                          <a:ea typeface="+mn-ea"/>
                        </a:rPr>
                        <a:t>网域名称服务器，</a:t>
                      </a:r>
                      <a:r>
                        <a:rPr lang="zh-CN" altLang="en-US" sz="1600" b="0" i="0" kern="1200" dirty="0">
                          <a:solidFill>
                            <a:schemeClr val="dk1"/>
                          </a:solidFill>
                          <a:effectLst/>
                          <a:latin typeface="+mn-lt"/>
                          <a:ea typeface="+mn-ea"/>
                          <a:cs typeface="+mn-cs"/>
                        </a:rPr>
                        <a:t>域名解析需要通过专门的域名解析服务器来完成，</a:t>
                      </a:r>
                      <a:r>
                        <a:rPr lang="en-US" altLang="zh-CN" sz="1600" b="0" i="0" kern="1200" dirty="0">
                          <a:solidFill>
                            <a:schemeClr val="dk1"/>
                          </a:solidFill>
                          <a:effectLst/>
                          <a:latin typeface="+mn-lt"/>
                          <a:ea typeface="+mn-ea"/>
                          <a:cs typeface="+mn-cs"/>
                        </a:rPr>
                        <a:t>DNS</a:t>
                      </a:r>
                      <a:r>
                        <a:rPr lang="zh-CN" altLang="en-US" sz="1600" b="0" i="0" kern="1200" dirty="0">
                          <a:solidFill>
                            <a:schemeClr val="dk1"/>
                          </a:solidFill>
                          <a:effectLst/>
                          <a:latin typeface="+mn-lt"/>
                          <a:ea typeface="+mn-ea"/>
                          <a:cs typeface="+mn-cs"/>
                        </a:rPr>
                        <a:t>就是进行域名解析的服务器。</a:t>
                      </a:r>
                      <a:endParaRPr lang="zh-CN" altLang="en-US" sz="1600" dirty="0">
                        <a:latin typeface="+mn-lt"/>
                        <a:ea typeface="+mn-ea"/>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90022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895350" y="447675"/>
            <a:ext cx="11296650" cy="496888"/>
          </a:xfrm>
        </p:spPr>
        <p:txBody>
          <a:bodyPr/>
          <a:lstStyle/>
          <a:p>
            <a:r>
              <a:rPr lang="zh-CN" altLang="en-US" dirty="0"/>
              <a:t>缩略语 </a:t>
            </a:r>
            <a:r>
              <a:rPr lang="en-US" altLang="zh-CN" dirty="0"/>
              <a:t>(2)</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1459052894"/>
              </p:ext>
            </p:extLst>
          </p:nvPr>
        </p:nvGraphicFramePr>
        <p:xfrm>
          <a:off x="596741" y="1341864"/>
          <a:ext cx="11008042" cy="4158173"/>
        </p:xfrm>
        <a:graphic>
          <a:graphicData uri="http://schemas.openxmlformats.org/drawingml/2006/table">
            <a:tbl>
              <a:tblPr firstRow="1" bandRow="1">
                <a:tableStyleId>{5C22544A-7EE6-4342-B048-85BDC9FD1C3A}</a:tableStyleId>
              </a:tblPr>
              <a:tblGrid>
                <a:gridCol w="1417781">
                  <a:extLst>
                    <a:ext uri="{9D8B030D-6E8A-4147-A177-3AD203B41FA5}">
                      <a16:colId xmlns:a16="http://schemas.microsoft.com/office/drawing/2014/main" val="20000"/>
                    </a:ext>
                  </a:extLst>
                </a:gridCol>
                <a:gridCol w="2600311">
                  <a:extLst>
                    <a:ext uri="{9D8B030D-6E8A-4147-A177-3AD203B41FA5}">
                      <a16:colId xmlns:a16="http://schemas.microsoft.com/office/drawing/2014/main" val="20001"/>
                    </a:ext>
                  </a:extLst>
                </a:gridCol>
                <a:gridCol w="6989950">
                  <a:extLst>
                    <a:ext uri="{9D8B030D-6E8A-4147-A177-3AD203B41FA5}">
                      <a16:colId xmlns:a16="http://schemas.microsoft.com/office/drawing/2014/main" val="20002"/>
                    </a:ext>
                  </a:extLst>
                </a:gridCol>
              </a:tblGrid>
              <a:tr h="426653">
                <a:tc>
                  <a:txBody>
                    <a:bodyPr/>
                    <a:lstStyle/>
                    <a:p>
                      <a:pPr algn="ctr"/>
                      <a:r>
                        <a:rPr lang="zh-CN" altLang="en-US" sz="1800" b="1" cap="none" spc="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缩略语</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CN" altLang="en-US" sz="1800" b="1" cap="none" spc="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英文全称</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CN" altLang="en-US" sz="1800" b="1" cap="none" spc="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rPr>
                        <a:t>解释</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45199">
                <a:tc>
                  <a:txBody>
                    <a:bodyPr/>
                    <a:lstStyle/>
                    <a:p>
                      <a:pPr algn="l"/>
                      <a:r>
                        <a:rPr lang="en-US" altLang="zh-CN" sz="1600" dirty="0">
                          <a:latin typeface="+mn-lt"/>
                          <a:ea typeface="+mn-ea"/>
                          <a:sym typeface="Huawei Sans" panose="020C0503030203020204" pitchFamily="34" charset="0"/>
                        </a:rPr>
                        <a:t>IP SAN</a:t>
                      </a:r>
                      <a:endParaRPr lang="zh-CN" altLang="en-US" sz="1600" dirty="0">
                        <a:latin typeface="+mn-lt"/>
                        <a:ea typeface="+mn-ea"/>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034" rtl="0" eaLnBrk="1" latinLnBrk="0" hangingPunct="1"/>
                      <a:r>
                        <a:rPr lang="en-US" altLang="zh-CN" sz="1600" kern="1200" dirty="0">
                          <a:solidFill>
                            <a:schemeClr val="dk1"/>
                          </a:solidFill>
                          <a:latin typeface="+mn-lt"/>
                          <a:ea typeface="+mn-ea"/>
                          <a:cs typeface="+mn-cs"/>
                          <a:sym typeface="Huawei Sans" panose="020C0503030203020204" pitchFamily="34" charset="0"/>
                        </a:rPr>
                        <a:t>Internet Protocol storage area network</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600" b="0" i="0" kern="1200" dirty="0">
                          <a:solidFill>
                            <a:schemeClr val="dk1"/>
                          </a:solidFill>
                          <a:effectLst/>
                          <a:latin typeface="+mn-lt"/>
                          <a:ea typeface="+mn-ea"/>
                          <a:cs typeface="+mn-cs"/>
                        </a:rPr>
                        <a:t>基于</a:t>
                      </a:r>
                      <a:r>
                        <a:rPr lang="en-US" altLang="zh-CN" sz="1600" b="0" i="0" kern="1200" dirty="0">
                          <a:solidFill>
                            <a:schemeClr val="dk1"/>
                          </a:solidFill>
                          <a:effectLst/>
                          <a:latin typeface="+mn-lt"/>
                          <a:ea typeface="+mn-ea"/>
                          <a:cs typeface="+mn-cs"/>
                        </a:rPr>
                        <a:t>IP</a:t>
                      </a:r>
                      <a:r>
                        <a:rPr lang="zh-CN" altLang="en-US" sz="1600" b="0" i="0" kern="1200" dirty="0">
                          <a:solidFill>
                            <a:schemeClr val="dk1"/>
                          </a:solidFill>
                          <a:effectLst/>
                          <a:latin typeface="+mn-lt"/>
                          <a:ea typeface="+mn-ea"/>
                          <a:cs typeface="+mn-cs"/>
                        </a:rPr>
                        <a:t>的存储区域网络</a:t>
                      </a:r>
                      <a:endParaRPr lang="zh-CN" altLang="en-US" sz="1600" dirty="0">
                        <a:latin typeface="+mn-lt"/>
                        <a:ea typeface="+mn-ea"/>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485">
                <a:tc>
                  <a:txBody>
                    <a:bodyPr/>
                    <a:lstStyle/>
                    <a:p>
                      <a:pPr algn="l"/>
                      <a:r>
                        <a:rPr lang="en-US" altLang="zh-CN" sz="1600" kern="1200" dirty="0">
                          <a:solidFill>
                            <a:schemeClr val="tx1"/>
                          </a:solidFill>
                          <a:latin typeface="+mn-lt"/>
                          <a:ea typeface="+mn-ea"/>
                          <a:cs typeface="+mn-cs"/>
                        </a:rPr>
                        <a:t>BMC</a:t>
                      </a:r>
                      <a:endParaRPr lang="zh-CN" altLang="en-US" sz="1600" dirty="0">
                        <a:latin typeface="+mn-lt"/>
                        <a:ea typeface="+mn-ea"/>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1600" dirty="0">
                          <a:latin typeface="+mn-lt"/>
                          <a:ea typeface="+mn-ea"/>
                        </a:rPr>
                        <a:t>Baseboard Management Controller</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600" dirty="0">
                          <a:latin typeface="+mn-lt"/>
                          <a:ea typeface="+mn-ea"/>
                        </a:rPr>
                        <a:t>利用传感器来监视计算机、网络服务器或者是其他硬件驱动设备的状态，并且和通过独立的连接线路和系统管理员进行通信</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04485">
                <a:tc>
                  <a:txBody>
                    <a:bodyPr/>
                    <a:lstStyle/>
                    <a:p>
                      <a:pPr algn="l"/>
                      <a:r>
                        <a:rPr lang="en-US" altLang="zh-CN" sz="1600" dirty="0">
                          <a:latin typeface="+mn-lt"/>
                          <a:ea typeface="+mn-ea"/>
                        </a:rPr>
                        <a:t>MDC</a:t>
                      </a:r>
                      <a:endParaRPr lang="zh-CN" altLang="en-US" sz="1600" dirty="0">
                        <a:latin typeface="+mn-lt"/>
                        <a:ea typeface="+mn-ea"/>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1600" b="0" i="0" kern="1200" dirty="0" err="1">
                          <a:solidFill>
                            <a:schemeClr val="dk1"/>
                          </a:solidFill>
                          <a:effectLst/>
                          <a:latin typeface="+mn-lt"/>
                          <a:ea typeface="+mn-ea"/>
                          <a:cs typeface="+mn-cs"/>
                        </a:rPr>
                        <a:t>MetaData</a:t>
                      </a:r>
                      <a:r>
                        <a:rPr lang="en-US" altLang="zh-CN" sz="1600" b="0" i="0" kern="1200" dirty="0">
                          <a:solidFill>
                            <a:schemeClr val="dk1"/>
                          </a:solidFill>
                          <a:effectLst/>
                          <a:latin typeface="+mn-lt"/>
                          <a:ea typeface="+mn-ea"/>
                          <a:cs typeface="+mn-cs"/>
                        </a:rPr>
                        <a:t> Controller</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600" b="0" i="0" kern="1200" dirty="0">
                          <a:solidFill>
                            <a:schemeClr val="dk1"/>
                          </a:solidFill>
                          <a:effectLst/>
                          <a:latin typeface="+mn-lt"/>
                          <a:ea typeface="+mn-ea"/>
                          <a:cs typeface="+mn-cs"/>
                        </a:rPr>
                        <a:t>元数据控制设备，实现对分布式集群的状态视图控制，以及控制数据分布式规则、数据重建规则等</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4485">
                <a:tc>
                  <a:txBody>
                    <a:bodyPr/>
                    <a:lstStyle/>
                    <a:p>
                      <a:pPr algn="l"/>
                      <a:r>
                        <a:rPr lang="en-US" altLang="zh-CN" sz="1600" dirty="0">
                          <a:latin typeface="+mn-lt"/>
                          <a:ea typeface="+mn-ea"/>
                        </a:rPr>
                        <a:t>DMZ</a:t>
                      </a:r>
                      <a:endParaRPr lang="zh-CN" altLang="en-US" sz="1600" dirty="0">
                        <a:latin typeface="+mn-lt"/>
                        <a:ea typeface="+mn-ea"/>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1600" b="0" i="0" kern="1200" dirty="0">
                          <a:solidFill>
                            <a:schemeClr val="dk1"/>
                          </a:solidFill>
                          <a:effectLst/>
                          <a:latin typeface="+mn-lt"/>
                          <a:ea typeface="+mn-ea"/>
                          <a:cs typeface="+mn-cs"/>
                        </a:rPr>
                        <a:t>Demilitarized Zone</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600" b="0" i="0" kern="1200" dirty="0">
                          <a:solidFill>
                            <a:schemeClr val="dk1"/>
                          </a:solidFill>
                          <a:effectLst/>
                          <a:latin typeface="+mn-lt"/>
                          <a:ea typeface="+mn-ea"/>
                          <a:cs typeface="+mn-cs"/>
                        </a:rPr>
                        <a:t>半信任区，	插在网络之间作为“中立区”的安全主机或小型网络（又称“掩蔽子网”）， 以此形成一个安全缓冲区。</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4485">
                <a:tc>
                  <a:txBody>
                    <a:bodyPr/>
                    <a:lstStyle/>
                    <a:p>
                      <a:pPr algn="l"/>
                      <a:r>
                        <a:rPr lang="en-US" altLang="zh-CN" sz="1600" dirty="0">
                          <a:latin typeface="+mn-lt"/>
                          <a:ea typeface="+mn-ea"/>
                        </a:rPr>
                        <a:t>HA</a:t>
                      </a:r>
                      <a:endParaRPr lang="zh-CN" altLang="en-US" sz="1600" dirty="0">
                        <a:latin typeface="+mn-lt"/>
                        <a:ea typeface="+mn-ea"/>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1600" b="0" i="0" kern="1200" dirty="0">
                          <a:solidFill>
                            <a:schemeClr val="dk1"/>
                          </a:solidFill>
                          <a:effectLst/>
                          <a:latin typeface="+mn-lt"/>
                          <a:ea typeface="+mn-ea"/>
                          <a:cs typeface="+mn-cs"/>
                        </a:rPr>
                        <a:t>High Availability</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600" b="0" i="0" kern="1200" dirty="0">
                          <a:solidFill>
                            <a:schemeClr val="dk1"/>
                          </a:solidFill>
                          <a:effectLst/>
                          <a:latin typeface="+mn-lt"/>
                          <a:ea typeface="+mn-ea"/>
                          <a:cs typeface="+mn-cs"/>
                        </a:rPr>
                        <a:t>高可用性，是用来保障业务不间断运行的一个组件，</a:t>
                      </a:r>
                      <a:r>
                        <a:rPr lang="en-US" altLang="zh-CN" sz="1600" b="0" i="0" kern="1200" dirty="0">
                          <a:solidFill>
                            <a:schemeClr val="dk1"/>
                          </a:solidFill>
                          <a:effectLst/>
                          <a:latin typeface="+mn-lt"/>
                          <a:ea typeface="+mn-ea"/>
                          <a:cs typeface="+mn-cs"/>
                        </a:rPr>
                        <a:t>HA</a:t>
                      </a:r>
                      <a:r>
                        <a:rPr lang="zh-CN" altLang="en-US" sz="1600" b="0" i="0" kern="1200" dirty="0">
                          <a:solidFill>
                            <a:schemeClr val="dk1"/>
                          </a:solidFill>
                          <a:effectLst/>
                          <a:latin typeface="+mn-lt"/>
                          <a:ea typeface="+mn-ea"/>
                          <a:cs typeface="+mn-cs"/>
                        </a:rPr>
                        <a:t>允许在一个集群资源许可情况下，将出现故障的主机上面的虚拟机在其他主机上启动起来，同时在虚拟机故障的情况下，会尝试恢复故障虚拟机。</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4485">
                <a:tc>
                  <a:txBody>
                    <a:bodyPr/>
                    <a:lstStyle/>
                    <a:p>
                      <a:pPr algn="l"/>
                      <a:r>
                        <a:rPr lang="en-US" altLang="zh-CN" sz="1600" kern="1200" dirty="0">
                          <a:solidFill>
                            <a:schemeClr val="tx1"/>
                          </a:solidFill>
                          <a:latin typeface="+mn-lt"/>
                          <a:ea typeface="+mn-ea"/>
                          <a:cs typeface="+mn-cs"/>
                        </a:rPr>
                        <a:t>VBS</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1600" dirty="0">
                          <a:latin typeface="+mn-lt"/>
                          <a:ea typeface="+mn-ea"/>
                        </a:rPr>
                        <a:t>Virtual Block System</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zh-CN" altLang="en-US" sz="1600" b="0" i="0" kern="1200" dirty="0">
                          <a:solidFill>
                            <a:schemeClr val="dk1"/>
                          </a:solidFill>
                          <a:effectLst/>
                          <a:latin typeface="+mn-lt"/>
                          <a:ea typeface="+mn-ea"/>
                          <a:cs typeface="+mn-cs"/>
                        </a:rPr>
                        <a:t>虚拟块系统，负责卷元数据的管理，提供分布式集群接入点服务，使计算资源能够通过</a:t>
                      </a:r>
                      <a:r>
                        <a:rPr lang="en-US" altLang="zh-CN" sz="1600" b="0" i="0" kern="1200" dirty="0">
                          <a:solidFill>
                            <a:schemeClr val="dk1"/>
                          </a:solidFill>
                          <a:effectLst/>
                          <a:latin typeface="+mn-lt"/>
                          <a:ea typeface="+mn-ea"/>
                          <a:cs typeface="+mn-cs"/>
                        </a:rPr>
                        <a:t>VBS</a:t>
                      </a:r>
                      <a:r>
                        <a:rPr lang="zh-CN" altLang="en-US" sz="1600" b="0" i="0" kern="1200" dirty="0">
                          <a:solidFill>
                            <a:schemeClr val="dk1"/>
                          </a:solidFill>
                          <a:effectLst/>
                          <a:latin typeface="+mn-lt"/>
                          <a:ea typeface="+mn-ea"/>
                          <a:cs typeface="+mn-cs"/>
                        </a:rPr>
                        <a:t>访问分布式存储资源。</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21850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61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a:t>学完本课程后，您将能够：</a:t>
            </a:r>
            <a:endParaRPr lang="en-US" altLang="zh-CN" dirty="0"/>
          </a:p>
          <a:p>
            <a:pPr lvl="1"/>
            <a:r>
              <a:rPr lang="zh-CN" altLang="en-US" dirty="0"/>
              <a:t>了解华为云</a:t>
            </a:r>
            <a:r>
              <a:rPr lang="en-US" altLang="zh-CN" dirty="0"/>
              <a:t>Stack</a:t>
            </a:r>
            <a:r>
              <a:rPr lang="zh-CN" altLang="en-US" dirty="0"/>
              <a:t>版本升级流程</a:t>
            </a:r>
            <a:endParaRPr lang="en-US" altLang="zh-CN" dirty="0"/>
          </a:p>
          <a:p>
            <a:pPr lvl="1"/>
            <a:r>
              <a:rPr lang="zh-CN" altLang="en-US" dirty="0"/>
              <a:t>了解华为云</a:t>
            </a:r>
            <a:r>
              <a:rPr lang="en-US" altLang="zh-CN" dirty="0"/>
              <a:t>Stack</a:t>
            </a:r>
            <a:r>
              <a:rPr lang="zh-CN" altLang="en-US" dirty="0"/>
              <a:t>版本升级的主要操作步骤</a:t>
            </a:r>
            <a:endParaRPr lang="en-US" altLang="zh-CN" dirty="0"/>
          </a:p>
          <a:p>
            <a:pPr lvl="1"/>
            <a:endParaRPr lang="en-US" altLang="zh-CN" dirty="0"/>
          </a:p>
          <a:p>
            <a:endParaRPr lang="zh-CN" altLang="en-US" dirty="0"/>
          </a:p>
        </p:txBody>
      </p:sp>
    </p:spTree>
    <p:extLst>
      <p:ext uri="{BB962C8B-B14F-4D97-AF65-F5344CB8AC3E}">
        <p14:creationId xmlns:p14="http://schemas.microsoft.com/office/powerpoint/2010/main" val="140518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b="1" dirty="0"/>
              <a:t>华为云</a:t>
            </a:r>
            <a:r>
              <a:rPr lang="en-US" altLang="zh-CN" b="1" dirty="0"/>
              <a:t>Stack</a:t>
            </a:r>
            <a:r>
              <a:rPr lang="zh-CN" altLang="en-US" b="1" dirty="0"/>
              <a:t>版本升级介绍</a:t>
            </a:r>
            <a:endParaRPr lang="en-US" altLang="zh-CN" b="1" dirty="0"/>
          </a:p>
          <a:p>
            <a:r>
              <a:rPr lang="zh-CN" altLang="en-US" dirty="0">
                <a:solidFill>
                  <a:schemeClr val="bg1">
                    <a:lumMod val="50000"/>
                  </a:schemeClr>
                </a:solidFill>
              </a:rPr>
              <a:t>华为云</a:t>
            </a:r>
            <a:r>
              <a:rPr lang="en-US" altLang="zh-CN" dirty="0">
                <a:solidFill>
                  <a:schemeClr val="bg1">
                    <a:lumMod val="50000"/>
                  </a:schemeClr>
                </a:solidFill>
              </a:rPr>
              <a:t>Stack</a:t>
            </a:r>
            <a:r>
              <a:rPr lang="zh-CN" altLang="en-US" dirty="0">
                <a:solidFill>
                  <a:schemeClr val="bg1">
                    <a:lumMod val="50000"/>
                  </a:schemeClr>
                </a:solidFill>
              </a:rPr>
              <a:t>版本升级主要操作步骤</a:t>
            </a:r>
          </a:p>
          <a:p>
            <a:endParaRPr lang="zh-CN" altLang="en-US" dirty="0"/>
          </a:p>
        </p:txBody>
      </p:sp>
    </p:spTree>
    <p:extLst>
      <p:ext uri="{BB962C8B-B14F-4D97-AF65-F5344CB8AC3E}">
        <p14:creationId xmlns:p14="http://schemas.microsoft.com/office/powerpoint/2010/main" val="182566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华为云</a:t>
            </a:r>
            <a:r>
              <a:rPr lang="en-US" altLang="zh-CN" dirty="0"/>
              <a:t>Stack</a:t>
            </a:r>
            <a:r>
              <a:rPr lang="zh-CN" altLang="en-US" dirty="0"/>
              <a:t>升级工具介绍</a:t>
            </a:r>
          </a:p>
        </p:txBody>
      </p:sp>
      <p:sp>
        <p:nvSpPr>
          <p:cNvPr id="7" name="文本占位符 6">
            <a:extLst>
              <a:ext uri="{FF2B5EF4-FFF2-40B4-BE49-F238E27FC236}">
                <a16:creationId xmlns:a16="http://schemas.microsoft.com/office/drawing/2014/main" id="{8D04A176-6686-47D3-9D1E-3A6A5CEA4720}"/>
              </a:ext>
            </a:extLst>
          </p:cNvPr>
          <p:cNvSpPr>
            <a:spLocks noGrp="1"/>
          </p:cNvSpPr>
          <p:nvPr>
            <p:ph type="body" sz="quarter" idx="10"/>
          </p:nvPr>
        </p:nvSpPr>
        <p:spPr/>
        <p:txBody>
          <a:bodyPr/>
          <a:lstStyle/>
          <a:p>
            <a:r>
              <a:rPr lang="zh-CN" altLang="en-US" dirty="0"/>
              <a:t>华为云</a:t>
            </a:r>
            <a:r>
              <a:rPr lang="en-US" altLang="zh-CN" dirty="0"/>
              <a:t>Stack</a:t>
            </a:r>
            <a:r>
              <a:rPr lang="zh-CN" altLang="en-US" dirty="0"/>
              <a:t>提供统一的升级工具</a:t>
            </a:r>
            <a:r>
              <a:rPr lang="en-US" altLang="zh-CN" dirty="0"/>
              <a:t>HUAWEI CLOUD Stack Update</a:t>
            </a:r>
            <a:r>
              <a:rPr lang="zh-CN" altLang="en-US" dirty="0"/>
              <a:t>（简称：华为云</a:t>
            </a:r>
            <a:r>
              <a:rPr lang="en-US" altLang="zh-CN" dirty="0" err="1"/>
              <a:t>StackU</a:t>
            </a:r>
            <a:r>
              <a:rPr lang="zh-CN" altLang="en-US" dirty="0"/>
              <a:t>），用于对华为云</a:t>
            </a:r>
            <a:r>
              <a:rPr lang="en-US" altLang="zh-CN" dirty="0"/>
              <a:t>Stack</a:t>
            </a:r>
            <a:r>
              <a:rPr lang="zh-CN" altLang="en-US" dirty="0"/>
              <a:t>进行统一版本升级。</a:t>
            </a:r>
            <a:endParaRPr lang="en-US" altLang="zh-CN" dirty="0"/>
          </a:p>
          <a:p>
            <a:r>
              <a:rPr lang="zh-CN" altLang="en-US" dirty="0"/>
              <a:t>华为云</a:t>
            </a:r>
            <a:r>
              <a:rPr lang="en-US" altLang="zh-CN" dirty="0" err="1"/>
              <a:t>StackU</a:t>
            </a:r>
            <a:r>
              <a:rPr lang="zh-CN" altLang="en-US" dirty="0"/>
              <a:t>具备独立管理界面，用于对接待升级环境，并支持图形化展示当前升级进度。华为云</a:t>
            </a:r>
            <a:r>
              <a:rPr lang="en-US" altLang="zh-CN" dirty="0" err="1"/>
              <a:t>StackU</a:t>
            </a:r>
            <a:r>
              <a:rPr lang="zh-CN" altLang="en-US" dirty="0"/>
              <a:t>可以自动对接</a:t>
            </a:r>
            <a:r>
              <a:rPr lang="en-US" altLang="zh-CN" dirty="0"/>
              <a:t>DMK/CPS/</a:t>
            </a:r>
            <a:r>
              <a:rPr lang="en-US" altLang="zh-CN" dirty="0" err="1"/>
              <a:t>FusionUpdateTool</a:t>
            </a:r>
            <a:r>
              <a:rPr lang="zh-CN" altLang="en-US" dirty="0"/>
              <a:t>等工具，有效简化升级过程中的参数配置。同时，华为云</a:t>
            </a:r>
            <a:r>
              <a:rPr lang="en-US" altLang="zh-CN" dirty="0" err="1"/>
              <a:t>StackU</a:t>
            </a:r>
            <a:r>
              <a:rPr lang="zh-CN" altLang="en-US" dirty="0"/>
              <a:t>可对接</a:t>
            </a:r>
            <a:r>
              <a:rPr lang="en-US" altLang="zh-CN" dirty="0" err="1"/>
              <a:t>CloudScope</a:t>
            </a:r>
            <a:r>
              <a:rPr lang="en-US" altLang="zh-CN" dirty="0"/>
              <a:t> Lite</a:t>
            </a:r>
            <a:r>
              <a:rPr lang="zh-CN" altLang="en-US" dirty="0"/>
              <a:t>，进行高阶云服务升级。</a:t>
            </a:r>
            <a:endParaRPr lang="en-US" altLang="zh-CN" dirty="0"/>
          </a:p>
          <a:p>
            <a:pPr marL="0" indent="0">
              <a:buNone/>
            </a:pPr>
            <a:endParaRPr lang="zh-CN" altLang="en-US" dirty="0"/>
          </a:p>
        </p:txBody>
      </p:sp>
    </p:spTree>
    <p:extLst>
      <p:ext uri="{BB962C8B-B14F-4D97-AF65-F5344CB8AC3E}">
        <p14:creationId xmlns:p14="http://schemas.microsoft.com/office/powerpoint/2010/main" val="37406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华为云</a:t>
            </a:r>
            <a:r>
              <a:rPr lang="en-US" altLang="zh-CN"/>
              <a:t>Stack 8.1.1</a:t>
            </a:r>
            <a:r>
              <a:rPr lang="zh-CN" altLang="en-US"/>
              <a:t>升级总体概览</a:t>
            </a:r>
            <a:endParaRPr lang="zh-CN" altLang="en-US" dirty="0"/>
          </a:p>
        </p:txBody>
      </p:sp>
      <p:sp>
        <p:nvSpPr>
          <p:cNvPr id="70" name="文本占位符 69"/>
          <p:cNvSpPr>
            <a:spLocks noGrp="1"/>
          </p:cNvSpPr>
          <p:nvPr>
            <p:ph type="body" sz="quarter" idx="10"/>
          </p:nvPr>
        </p:nvSpPr>
        <p:spPr>
          <a:xfrm>
            <a:off x="8669958" y="1047750"/>
            <a:ext cx="3079129" cy="4879805"/>
          </a:xfrm>
        </p:spPr>
        <p:txBody>
          <a:bodyPr/>
          <a:lstStyle/>
          <a:p>
            <a:r>
              <a:rPr lang="zh-CN" altLang="en-US" sz="2000" dirty="0"/>
              <a:t>对于华为云</a:t>
            </a:r>
            <a:r>
              <a:rPr lang="en-US" altLang="zh-CN" sz="2000" dirty="0"/>
              <a:t>Stack</a:t>
            </a:r>
            <a:r>
              <a:rPr lang="zh-CN" altLang="en-US" sz="2000" dirty="0"/>
              <a:t>的升级，在架构上基础服务必须先升级。由于基础服务软件采用</a:t>
            </a:r>
            <a:r>
              <a:rPr lang="en-US" altLang="zh-CN" sz="2000" dirty="0"/>
              <a:t>DMK</a:t>
            </a:r>
            <a:r>
              <a:rPr lang="zh-CN" altLang="en-US" sz="2000" dirty="0"/>
              <a:t>的安装方式，与高阶服务所采用的公有云</a:t>
            </a:r>
            <a:r>
              <a:rPr lang="en-US" altLang="zh-CN" sz="2000" dirty="0"/>
              <a:t>SDK</a:t>
            </a:r>
            <a:r>
              <a:rPr lang="zh-CN" altLang="en-US" sz="2000" dirty="0"/>
              <a:t>包和</a:t>
            </a:r>
            <a:r>
              <a:rPr lang="en-US" altLang="zh-CN" sz="2000" dirty="0"/>
              <a:t>CDK</a:t>
            </a:r>
            <a:r>
              <a:rPr lang="zh-CN" altLang="en-US" sz="2000" dirty="0"/>
              <a:t>包格式不同，所以基础服务必须和高阶服务</a:t>
            </a:r>
            <a:r>
              <a:rPr lang="zh-CN" altLang="en-US" sz="2000" dirty="0">
                <a:solidFill>
                  <a:srgbClr val="C7000B"/>
                </a:solidFill>
              </a:rPr>
              <a:t>分别单独创建工程</a:t>
            </a:r>
            <a:r>
              <a:rPr lang="zh-CN" altLang="en-US" sz="2000" dirty="0"/>
              <a:t>来完成升级</a:t>
            </a:r>
          </a:p>
        </p:txBody>
      </p:sp>
      <p:grpSp>
        <p:nvGrpSpPr>
          <p:cNvPr id="69" name="组合 68"/>
          <p:cNvGrpSpPr/>
          <p:nvPr/>
        </p:nvGrpSpPr>
        <p:grpSpPr>
          <a:xfrm>
            <a:off x="509284" y="1003188"/>
            <a:ext cx="8200340" cy="5131335"/>
            <a:chOff x="509284" y="1003188"/>
            <a:chExt cx="8200340" cy="5131335"/>
          </a:xfrm>
        </p:grpSpPr>
        <p:sp>
          <p:nvSpPr>
            <p:cNvPr id="4" name="矩形 3"/>
            <p:cNvSpPr/>
            <p:nvPr/>
          </p:nvSpPr>
          <p:spPr>
            <a:xfrm>
              <a:off x="509284" y="2802196"/>
              <a:ext cx="2619766" cy="2547821"/>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600" dirty="0">
                  <a:solidFill>
                    <a:prstClr val="black"/>
                  </a:solidFill>
                </a:rPr>
                <a:t>集中运维平台</a:t>
              </a:r>
              <a:endParaRPr lang="en-US" sz="1600" dirty="0">
                <a:solidFill>
                  <a:prstClr val="black"/>
                </a:solidFill>
              </a:endParaRPr>
            </a:p>
          </p:txBody>
        </p:sp>
        <p:cxnSp>
          <p:nvCxnSpPr>
            <p:cNvPr id="5" name="直接连接符 4"/>
            <p:cNvCxnSpPr/>
            <p:nvPr/>
          </p:nvCxnSpPr>
          <p:spPr>
            <a:xfrm flipH="1" flipV="1">
              <a:off x="509285" y="2644695"/>
              <a:ext cx="8197774" cy="21462"/>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656210" y="2908110"/>
              <a:ext cx="3050849" cy="322641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8" name="矩形 7"/>
            <p:cNvSpPr/>
            <p:nvPr/>
          </p:nvSpPr>
          <p:spPr>
            <a:xfrm>
              <a:off x="5934212" y="3215956"/>
              <a:ext cx="2520099" cy="1331771"/>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prstClr val="black"/>
                  </a:solidFill>
                </a:rPr>
                <a:t>管理区高阶服务</a:t>
              </a:r>
              <a:endParaRPr lang="en-US" sz="1200" dirty="0">
                <a:solidFill>
                  <a:prstClr val="black"/>
                </a:solidFill>
              </a:endParaRPr>
            </a:p>
          </p:txBody>
        </p:sp>
        <p:sp>
          <p:nvSpPr>
            <p:cNvPr id="9" name="矩形 8"/>
            <p:cNvSpPr/>
            <p:nvPr/>
          </p:nvSpPr>
          <p:spPr>
            <a:xfrm>
              <a:off x="6047270" y="4064729"/>
              <a:ext cx="583595" cy="36637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PaaS</a:t>
              </a:r>
              <a:r>
                <a:rPr lang="zh-CN" altLang="en-US" sz="1200" dirty="0">
                  <a:solidFill>
                    <a:prstClr val="black"/>
                  </a:solidFill>
                </a:rPr>
                <a:t>服务</a:t>
              </a:r>
              <a:endParaRPr lang="en-US" sz="1200" dirty="0">
                <a:solidFill>
                  <a:prstClr val="black"/>
                </a:solidFill>
              </a:endParaRPr>
            </a:p>
          </p:txBody>
        </p:sp>
        <p:sp>
          <p:nvSpPr>
            <p:cNvPr id="10" name="矩形 9"/>
            <p:cNvSpPr/>
            <p:nvPr/>
          </p:nvSpPr>
          <p:spPr>
            <a:xfrm>
              <a:off x="7571033" y="3616651"/>
              <a:ext cx="837018"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black"/>
                  </a:solidFill>
                </a:rPr>
                <a:t>数据服务</a:t>
              </a:r>
              <a:endParaRPr lang="en-US" sz="1200" dirty="0">
                <a:solidFill>
                  <a:prstClr val="black"/>
                </a:solidFill>
              </a:endParaRPr>
            </a:p>
          </p:txBody>
        </p:sp>
        <p:sp>
          <p:nvSpPr>
            <p:cNvPr id="11" name="矩形 10"/>
            <p:cNvSpPr/>
            <p:nvPr/>
          </p:nvSpPr>
          <p:spPr>
            <a:xfrm>
              <a:off x="6792614" y="3620407"/>
              <a:ext cx="665830"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prstClr val="black"/>
                  </a:solidFill>
                </a:rPr>
                <a:t>AI</a:t>
              </a:r>
              <a:r>
                <a:rPr lang="zh-CN" altLang="en-US" sz="1200" dirty="0">
                  <a:solidFill>
                    <a:prstClr val="black"/>
                  </a:solidFill>
                </a:rPr>
                <a:t>服务</a:t>
              </a:r>
              <a:endParaRPr lang="en-US" sz="1200" dirty="0">
                <a:solidFill>
                  <a:prstClr val="black"/>
                </a:solidFill>
              </a:endParaRPr>
            </a:p>
          </p:txBody>
        </p:sp>
        <p:sp>
          <p:nvSpPr>
            <p:cNvPr id="12" name="矩形 11"/>
            <p:cNvSpPr/>
            <p:nvPr/>
          </p:nvSpPr>
          <p:spPr>
            <a:xfrm>
              <a:off x="6015720" y="3615568"/>
              <a:ext cx="665830"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EI</a:t>
              </a:r>
              <a:r>
                <a:rPr lang="zh-CN" altLang="en-US" sz="1200" dirty="0">
                  <a:solidFill>
                    <a:prstClr val="black"/>
                  </a:solidFill>
                </a:rPr>
                <a:t>服务</a:t>
              </a:r>
              <a:endParaRPr lang="en-US" sz="1200" dirty="0">
                <a:solidFill>
                  <a:prstClr val="black"/>
                </a:solidFill>
              </a:endParaRPr>
            </a:p>
          </p:txBody>
        </p:sp>
        <p:sp>
          <p:nvSpPr>
            <p:cNvPr id="13" name="矩形 12"/>
            <p:cNvSpPr/>
            <p:nvPr/>
          </p:nvSpPr>
          <p:spPr>
            <a:xfrm>
              <a:off x="6806513" y="4069064"/>
              <a:ext cx="764519" cy="373434"/>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black"/>
                  </a:solidFill>
                </a:rPr>
                <a:t>数据库服务</a:t>
              </a:r>
              <a:endParaRPr lang="en-US" sz="1200" dirty="0">
                <a:solidFill>
                  <a:prstClr val="black"/>
                </a:solidFill>
              </a:endParaRPr>
            </a:p>
          </p:txBody>
        </p:sp>
        <p:sp>
          <p:nvSpPr>
            <p:cNvPr id="14" name="矩形 13"/>
            <p:cNvSpPr/>
            <p:nvPr/>
          </p:nvSpPr>
          <p:spPr>
            <a:xfrm>
              <a:off x="7864302" y="4064729"/>
              <a:ext cx="479646"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prstClr val="black"/>
                  </a:solidFill>
                </a:rPr>
                <a:t>…</a:t>
              </a:r>
              <a:endParaRPr lang="en-US" sz="1200" dirty="0">
                <a:solidFill>
                  <a:prstClr val="black"/>
                </a:solidFill>
              </a:endParaRPr>
            </a:p>
          </p:txBody>
        </p:sp>
        <p:sp>
          <p:nvSpPr>
            <p:cNvPr id="15" name="矩形 14"/>
            <p:cNvSpPr/>
            <p:nvPr/>
          </p:nvSpPr>
          <p:spPr>
            <a:xfrm>
              <a:off x="3951514" y="2668800"/>
              <a:ext cx="2333775" cy="25912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ED6D00"/>
                  </a:solidFill>
                </a:rPr>
                <a:t>统一</a:t>
              </a:r>
              <a:r>
                <a:rPr lang="en-US" altLang="zh-CN" sz="1200" dirty="0">
                  <a:solidFill>
                    <a:srgbClr val="ED6D00"/>
                  </a:solidFill>
                </a:rPr>
                <a:t>Agent</a:t>
              </a:r>
              <a:r>
                <a:rPr lang="en-US" sz="1200" dirty="0">
                  <a:solidFill>
                    <a:srgbClr val="ED6D00"/>
                  </a:solidFill>
                </a:rPr>
                <a:t>/CDK/CCE</a:t>
              </a:r>
              <a:r>
                <a:rPr lang="zh-CN" altLang="en-US" sz="1200" dirty="0">
                  <a:solidFill>
                    <a:srgbClr val="ED6D00"/>
                  </a:solidFill>
                </a:rPr>
                <a:t>管理通道</a:t>
              </a:r>
              <a:endParaRPr lang="en-US" sz="1200" dirty="0">
                <a:solidFill>
                  <a:srgbClr val="ED6D00"/>
                </a:solidFill>
              </a:endParaRPr>
            </a:p>
          </p:txBody>
        </p:sp>
        <p:cxnSp>
          <p:nvCxnSpPr>
            <p:cNvPr id="16" name="肘形连接符 15"/>
            <p:cNvCxnSpPr>
              <a:endCxn id="55" idx="1"/>
            </p:cNvCxnSpPr>
            <p:nvPr/>
          </p:nvCxnSpPr>
          <p:spPr>
            <a:xfrm>
              <a:off x="3140464" y="4611787"/>
              <a:ext cx="2793747" cy="724511"/>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a:endCxn id="8" idx="0"/>
            </p:cNvCxnSpPr>
            <p:nvPr/>
          </p:nvCxnSpPr>
          <p:spPr>
            <a:xfrm flipV="1">
              <a:off x="2086106" y="3215956"/>
              <a:ext cx="5108156" cy="1066362"/>
            </a:xfrm>
            <a:prstGeom prst="bentConnector4">
              <a:avLst>
                <a:gd name="adj1" fmla="val 37666"/>
                <a:gd name="adj2" fmla="val 121437"/>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165672" y="5400358"/>
              <a:ext cx="2515790" cy="25912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ED6D00"/>
                  </a:solidFill>
                </a:rPr>
                <a:t>统一</a:t>
              </a:r>
              <a:r>
                <a:rPr lang="en-US" altLang="zh-CN" sz="1200" dirty="0">
                  <a:solidFill>
                    <a:srgbClr val="ED6D00"/>
                  </a:solidFill>
                </a:rPr>
                <a:t>Agent</a:t>
              </a:r>
              <a:r>
                <a:rPr lang="en-US" sz="1200" dirty="0">
                  <a:solidFill>
                    <a:srgbClr val="ED6D00"/>
                  </a:solidFill>
                </a:rPr>
                <a:t>/CDK/CCE</a:t>
              </a:r>
              <a:r>
                <a:rPr lang="zh-CN" altLang="en-US" sz="1200" dirty="0">
                  <a:solidFill>
                    <a:srgbClr val="ED6D00"/>
                  </a:solidFill>
                </a:rPr>
                <a:t>管理通道</a:t>
              </a:r>
              <a:endParaRPr lang="en-US" sz="1200" dirty="0">
                <a:solidFill>
                  <a:srgbClr val="ED6D00"/>
                </a:solidFill>
              </a:endParaRPr>
            </a:p>
          </p:txBody>
        </p:sp>
        <p:sp>
          <p:nvSpPr>
            <p:cNvPr id="25" name="圆角矩形 24"/>
            <p:cNvSpPr/>
            <p:nvPr/>
          </p:nvSpPr>
          <p:spPr>
            <a:xfrm>
              <a:off x="797968" y="3275805"/>
              <a:ext cx="1999537" cy="1809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200" dirty="0" err="1">
                  <a:solidFill>
                    <a:prstClr val="white"/>
                  </a:solidFill>
                </a:rPr>
                <a:t>CloudScope</a:t>
              </a:r>
              <a:r>
                <a:rPr lang="en-US" altLang="zh-CN" sz="1200" dirty="0">
                  <a:solidFill>
                    <a:prstClr val="white"/>
                  </a:solidFill>
                </a:rPr>
                <a:t> Lite</a:t>
              </a:r>
              <a:endParaRPr lang="en-US" sz="1200" dirty="0">
                <a:solidFill>
                  <a:prstClr val="white"/>
                </a:solidFill>
              </a:endParaRPr>
            </a:p>
          </p:txBody>
        </p:sp>
        <p:sp>
          <p:nvSpPr>
            <p:cNvPr id="26" name="文本框 25"/>
            <p:cNvSpPr txBox="1"/>
            <p:nvPr/>
          </p:nvSpPr>
          <p:spPr>
            <a:xfrm>
              <a:off x="1053452" y="3857516"/>
              <a:ext cx="474810" cy="276999"/>
            </a:xfrm>
            <a:prstGeom prst="rect">
              <a:avLst/>
            </a:prstGeom>
            <a:solidFill>
              <a:schemeClr val="accent2">
                <a:lumMod val="20000"/>
                <a:lumOff val="80000"/>
              </a:schemeClr>
            </a:solidFill>
          </p:spPr>
          <p:txBody>
            <a:bodyPr wrap="none" rtlCol="0">
              <a:spAutoFit/>
            </a:bodyPr>
            <a:lstStyle/>
            <a:p>
              <a:r>
                <a:rPr lang="en-US" altLang="zh-CN" sz="1200" dirty="0">
                  <a:solidFill>
                    <a:prstClr val="black"/>
                  </a:solidFill>
                </a:rPr>
                <a:t>CAC</a:t>
              </a:r>
              <a:endParaRPr lang="zh-CN" altLang="en-US" sz="1200" dirty="0">
                <a:solidFill>
                  <a:prstClr val="black"/>
                </a:solidFill>
              </a:endParaRPr>
            </a:p>
          </p:txBody>
        </p:sp>
        <p:sp>
          <p:nvSpPr>
            <p:cNvPr id="27" name="文本框 26"/>
            <p:cNvSpPr txBox="1"/>
            <p:nvPr/>
          </p:nvSpPr>
          <p:spPr>
            <a:xfrm>
              <a:off x="1590453" y="3847334"/>
              <a:ext cx="487634" cy="276999"/>
            </a:xfrm>
            <a:prstGeom prst="rect">
              <a:avLst/>
            </a:prstGeom>
            <a:solidFill>
              <a:schemeClr val="accent2">
                <a:lumMod val="20000"/>
                <a:lumOff val="80000"/>
              </a:schemeClr>
            </a:solidFill>
          </p:spPr>
          <p:txBody>
            <a:bodyPr wrap="none" rtlCol="0">
              <a:spAutoFit/>
            </a:bodyPr>
            <a:lstStyle/>
            <a:p>
              <a:r>
                <a:rPr lang="en-US" altLang="zh-CN" sz="1200" dirty="0">
                  <a:solidFill>
                    <a:prstClr val="black"/>
                  </a:solidFill>
                </a:rPr>
                <a:t>COP</a:t>
              </a:r>
              <a:endParaRPr lang="zh-CN" altLang="en-US" sz="1200" dirty="0">
                <a:solidFill>
                  <a:prstClr val="black"/>
                </a:solidFill>
              </a:endParaRPr>
            </a:p>
          </p:txBody>
        </p:sp>
        <p:sp>
          <p:nvSpPr>
            <p:cNvPr id="28" name="文本框 27"/>
            <p:cNvSpPr txBox="1"/>
            <p:nvPr/>
          </p:nvSpPr>
          <p:spPr>
            <a:xfrm>
              <a:off x="2127454" y="3851977"/>
              <a:ext cx="486030" cy="276999"/>
            </a:xfrm>
            <a:prstGeom prst="rect">
              <a:avLst/>
            </a:prstGeom>
            <a:solidFill>
              <a:schemeClr val="accent2">
                <a:lumMod val="20000"/>
                <a:lumOff val="80000"/>
              </a:schemeClr>
            </a:solidFill>
          </p:spPr>
          <p:txBody>
            <a:bodyPr wrap="none" rtlCol="0">
              <a:spAutoFit/>
            </a:bodyPr>
            <a:lstStyle/>
            <a:p>
              <a:r>
                <a:rPr lang="en-US" altLang="zh-CN" sz="1200" dirty="0">
                  <a:solidFill>
                    <a:prstClr val="black"/>
                  </a:solidFill>
                </a:rPr>
                <a:t>CDK</a:t>
              </a:r>
              <a:endParaRPr lang="zh-CN" altLang="en-US" sz="1200" dirty="0">
                <a:solidFill>
                  <a:prstClr val="black"/>
                </a:solidFill>
              </a:endParaRPr>
            </a:p>
          </p:txBody>
        </p:sp>
        <p:sp>
          <p:nvSpPr>
            <p:cNvPr id="29" name="文本框 28"/>
            <p:cNvSpPr txBox="1"/>
            <p:nvPr/>
          </p:nvSpPr>
          <p:spPr>
            <a:xfrm>
              <a:off x="1051071" y="4166474"/>
              <a:ext cx="473206" cy="276999"/>
            </a:xfrm>
            <a:prstGeom prst="rect">
              <a:avLst/>
            </a:prstGeom>
            <a:solidFill>
              <a:schemeClr val="accent2">
                <a:lumMod val="20000"/>
                <a:lumOff val="80000"/>
              </a:schemeClr>
            </a:solidFill>
          </p:spPr>
          <p:txBody>
            <a:bodyPr wrap="none" rtlCol="0">
              <a:spAutoFit/>
            </a:bodyPr>
            <a:lstStyle/>
            <a:p>
              <a:r>
                <a:rPr lang="en-US" altLang="zh-CN" sz="1200" dirty="0">
                  <a:solidFill>
                    <a:prstClr val="black"/>
                  </a:solidFill>
                </a:rPr>
                <a:t>SDK</a:t>
              </a:r>
              <a:endParaRPr lang="zh-CN" altLang="en-US" sz="1200" dirty="0">
                <a:solidFill>
                  <a:prstClr val="black"/>
                </a:solidFill>
              </a:endParaRPr>
            </a:p>
          </p:txBody>
        </p:sp>
        <p:sp>
          <p:nvSpPr>
            <p:cNvPr id="30" name="文本框 29"/>
            <p:cNvSpPr txBox="1"/>
            <p:nvPr/>
          </p:nvSpPr>
          <p:spPr>
            <a:xfrm>
              <a:off x="7909404" y="2944153"/>
              <a:ext cx="800219" cy="276999"/>
            </a:xfrm>
            <a:prstGeom prst="rect">
              <a:avLst/>
            </a:prstGeom>
            <a:noFill/>
          </p:spPr>
          <p:txBody>
            <a:bodyPr wrap="none" rtlCol="0">
              <a:spAutoFit/>
            </a:bodyPr>
            <a:lstStyle/>
            <a:p>
              <a:r>
                <a:rPr lang="zh-CN" altLang="en-US" sz="1200" dirty="0">
                  <a:solidFill>
                    <a:prstClr val="black"/>
                  </a:solidFill>
                </a:rPr>
                <a:t>升级对象</a:t>
              </a:r>
            </a:p>
          </p:txBody>
        </p:sp>
        <p:sp>
          <p:nvSpPr>
            <p:cNvPr id="31" name="文本框 30"/>
            <p:cNvSpPr txBox="1"/>
            <p:nvPr/>
          </p:nvSpPr>
          <p:spPr>
            <a:xfrm>
              <a:off x="1587765" y="4180074"/>
              <a:ext cx="627095" cy="276999"/>
            </a:xfrm>
            <a:prstGeom prst="rect">
              <a:avLst/>
            </a:prstGeom>
            <a:solidFill>
              <a:schemeClr val="accent2">
                <a:lumMod val="20000"/>
                <a:lumOff val="80000"/>
              </a:schemeClr>
            </a:solidFill>
          </p:spPr>
          <p:txBody>
            <a:bodyPr wrap="none" rtlCol="0">
              <a:spAutoFit/>
            </a:bodyPr>
            <a:lstStyle/>
            <a:p>
              <a:r>
                <a:rPr lang="en-US" altLang="zh-CN" sz="1200" dirty="0">
                  <a:solidFill>
                    <a:prstClr val="black"/>
                  </a:solidFill>
                </a:rPr>
                <a:t>CMDB</a:t>
              </a:r>
              <a:endParaRPr lang="zh-CN" altLang="en-US" sz="1200" dirty="0">
                <a:solidFill>
                  <a:prstClr val="black"/>
                </a:solidFill>
              </a:endParaRPr>
            </a:p>
          </p:txBody>
        </p:sp>
        <p:sp>
          <p:nvSpPr>
            <p:cNvPr id="32" name="文本框 31"/>
            <p:cNvSpPr txBox="1"/>
            <p:nvPr/>
          </p:nvSpPr>
          <p:spPr>
            <a:xfrm>
              <a:off x="1053452" y="4517114"/>
              <a:ext cx="761747" cy="276999"/>
            </a:xfrm>
            <a:prstGeom prst="rect">
              <a:avLst/>
            </a:prstGeom>
            <a:solidFill>
              <a:schemeClr val="accent2">
                <a:lumMod val="20000"/>
                <a:lumOff val="80000"/>
              </a:schemeClr>
            </a:solidFill>
          </p:spPr>
          <p:txBody>
            <a:bodyPr wrap="none" rtlCol="0">
              <a:spAutoFit/>
            </a:bodyPr>
            <a:lstStyle/>
            <a:p>
              <a:r>
                <a:rPr lang="en-US" altLang="zh-CN" sz="1200" dirty="0">
                  <a:solidFill>
                    <a:prstClr val="black"/>
                  </a:solidFill>
                </a:rPr>
                <a:t>Baseline</a:t>
              </a:r>
              <a:endParaRPr lang="zh-CN" altLang="en-US" sz="1200" dirty="0">
                <a:solidFill>
                  <a:prstClr val="black"/>
                </a:solidFill>
              </a:endParaRPr>
            </a:p>
          </p:txBody>
        </p:sp>
        <p:sp>
          <p:nvSpPr>
            <p:cNvPr id="33" name="文本框 32"/>
            <p:cNvSpPr txBox="1"/>
            <p:nvPr/>
          </p:nvSpPr>
          <p:spPr>
            <a:xfrm>
              <a:off x="1848955" y="4523282"/>
              <a:ext cx="444352" cy="276999"/>
            </a:xfrm>
            <a:prstGeom prst="rect">
              <a:avLst/>
            </a:prstGeom>
            <a:solidFill>
              <a:schemeClr val="accent2">
                <a:lumMod val="20000"/>
                <a:lumOff val="80000"/>
              </a:schemeClr>
            </a:solidFill>
          </p:spPr>
          <p:txBody>
            <a:bodyPr wrap="none" rtlCol="0">
              <a:spAutoFit/>
            </a:bodyPr>
            <a:lstStyle/>
            <a:p>
              <a:r>
                <a:rPr lang="en-US" altLang="zh-CN" sz="1200" dirty="0">
                  <a:solidFill>
                    <a:prstClr val="black"/>
                  </a:solidFill>
                </a:rPr>
                <a:t>… …</a:t>
              </a:r>
              <a:endParaRPr lang="zh-CN" altLang="en-US" sz="1200" dirty="0">
                <a:solidFill>
                  <a:prstClr val="black"/>
                </a:solidFill>
              </a:endParaRPr>
            </a:p>
          </p:txBody>
        </p:sp>
        <p:sp>
          <p:nvSpPr>
            <p:cNvPr id="34" name="矩形 33"/>
            <p:cNvSpPr/>
            <p:nvPr/>
          </p:nvSpPr>
          <p:spPr>
            <a:xfrm>
              <a:off x="509284" y="2230001"/>
              <a:ext cx="2619765" cy="251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rPr>
                <a:t>华为云</a:t>
              </a:r>
              <a:r>
                <a:rPr lang="en-US" altLang="zh-CN" sz="1600" dirty="0" err="1">
                  <a:solidFill>
                    <a:prstClr val="white"/>
                  </a:solidFill>
                </a:rPr>
                <a:t>StackU</a:t>
              </a:r>
              <a:endParaRPr lang="zh-CN" altLang="en-US" sz="1600" dirty="0">
                <a:solidFill>
                  <a:prstClr val="white"/>
                </a:solidFill>
              </a:endParaRPr>
            </a:p>
          </p:txBody>
        </p:sp>
        <p:cxnSp>
          <p:nvCxnSpPr>
            <p:cNvPr id="35" name="直接箭头连接符 34"/>
            <p:cNvCxnSpPr>
              <a:stCxn id="34" idx="2"/>
              <a:endCxn id="4" idx="0"/>
            </p:cNvCxnSpPr>
            <p:nvPr/>
          </p:nvCxnSpPr>
          <p:spPr>
            <a:xfrm>
              <a:off x="1819167" y="2481012"/>
              <a:ext cx="0" cy="3211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4748768" y="1286227"/>
              <a:ext cx="3839682" cy="1195262"/>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400" dirty="0">
                  <a:solidFill>
                    <a:prstClr val="black"/>
                  </a:solidFill>
                </a:rPr>
                <a:t>管理区基础服务</a:t>
              </a:r>
              <a:endParaRPr lang="en-US" sz="1400" dirty="0">
                <a:solidFill>
                  <a:prstClr val="black"/>
                </a:solidFill>
              </a:endParaRPr>
            </a:p>
          </p:txBody>
        </p:sp>
        <p:sp>
          <p:nvSpPr>
            <p:cNvPr id="37" name="文本框 36"/>
            <p:cNvSpPr txBox="1"/>
            <p:nvPr/>
          </p:nvSpPr>
          <p:spPr>
            <a:xfrm>
              <a:off x="7788231" y="1028618"/>
              <a:ext cx="800219" cy="276999"/>
            </a:xfrm>
            <a:prstGeom prst="rect">
              <a:avLst/>
            </a:prstGeom>
            <a:noFill/>
          </p:spPr>
          <p:txBody>
            <a:bodyPr wrap="square" rtlCol="0">
              <a:spAutoFit/>
            </a:bodyPr>
            <a:lstStyle/>
            <a:p>
              <a:r>
                <a:rPr lang="zh-CN" altLang="en-US" sz="1200" dirty="0">
                  <a:solidFill>
                    <a:prstClr val="black"/>
                  </a:solidFill>
                </a:rPr>
                <a:t>升级对象</a:t>
              </a:r>
            </a:p>
          </p:txBody>
        </p:sp>
        <p:sp>
          <p:nvSpPr>
            <p:cNvPr id="38" name="矩形 37"/>
            <p:cNvSpPr/>
            <p:nvPr/>
          </p:nvSpPr>
          <p:spPr>
            <a:xfrm>
              <a:off x="4618654" y="1003188"/>
              <a:ext cx="4090970" cy="155287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9" name="矩形 38"/>
            <p:cNvSpPr/>
            <p:nvPr/>
          </p:nvSpPr>
          <p:spPr>
            <a:xfrm>
              <a:off x="4808224" y="1659003"/>
              <a:ext cx="1070672" cy="300898"/>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prstClr val="black"/>
                  </a:solidFill>
                </a:rPr>
                <a:t>OpenStack</a:t>
              </a:r>
              <a:r>
                <a:rPr lang="en-US" altLang="zh-CN" sz="1200" dirty="0">
                  <a:solidFill>
                    <a:prstClr val="black"/>
                  </a:solidFill>
                </a:rPr>
                <a:t> </a:t>
              </a:r>
              <a:endParaRPr lang="en-US" sz="1200" dirty="0">
                <a:solidFill>
                  <a:prstClr val="black"/>
                </a:solidFill>
              </a:endParaRPr>
            </a:p>
          </p:txBody>
        </p:sp>
        <p:sp>
          <p:nvSpPr>
            <p:cNvPr id="40" name="矩形 39"/>
            <p:cNvSpPr/>
            <p:nvPr/>
          </p:nvSpPr>
          <p:spPr>
            <a:xfrm>
              <a:off x="5938500" y="1661596"/>
              <a:ext cx="1070672" cy="31079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prstClr val="black"/>
                  </a:solidFill>
                </a:rPr>
                <a:t>ManageOne</a:t>
              </a:r>
              <a:endParaRPr lang="en-US" sz="1200" dirty="0">
                <a:solidFill>
                  <a:prstClr val="black"/>
                </a:solidFill>
              </a:endParaRPr>
            </a:p>
          </p:txBody>
        </p:sp>
        <p:sp>
          <p:nvSpPr>
            <p:cNvPr id="41" name="矩形 40"/>
            <p:cNvSpPr/>
            <p:nvPr/>
          </p:nvSpPr>
          <p:spPr>
            <a:xfrm>
              <a:off x="4808224" y="2082258"/>
              <a:ext cx="1207496" cy="31079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black"/>
                  </a:solidFill>
                </a:rPr>
                <a:t>容灾备份服务</a:t>
              </a:r>
              <a:endParaRPr lang="en-US" sz="1200" dirty="0">
                <a:solidFill>
                  <a:prstClr val="black"/>
                </a:solidFill>
              </a:endParaRPr>
            </a:p>
          </p:txBody>
        </p:sp>
        <p:cxnSp>
          <p:nvCxnSpPr>
            <p:cNvPr id="42" name="肘形连接符 41"/>
            <p:cNvCxnSpPr>
              <a:stCxn id="34" idx="3"/>
              <a:endCxn id="38" idx="1"/>
            </p:cNvCxnSpPr>
            <p:nvPr/>
          </p:nvCxnSpPr>
          <p:spPr>
            <a:xfrm flipV="1">
              <a:off x="3129049" y="1779624"/>
              <a:ext cx="1489605" cy="575883"/>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7177371" y="1544427"/>
              <a:ext cx="1351532" cy="40415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prstClr val="black"/>
                  </a:solidFill>
                </a:rPr>
                <a:t>IaaS</a:t>
              </a:r>
              <a:r>
                <a:rPr lang="zh-CN" altLang="en-US" sz="1200" dirty="0">
                  <a:solidFill>
                    <a:prstClr val="black"/>
                  </a:solidFill>
                </a:rPr>
                <a:t>服务（计算、存储、网络）</a:t>
              </a:r>
              <a:endParaRPr lang="en-US" sz="1200" dirty="0">
                <a:solidFill>
                  <a:prstClr val="black"/>
                </a:solidFill>
              </a:endParaRPr>
            </a:p>
          </p:txBody>
        </p:sp>
        <p:sp>
          <p:nvSpPr>
            <p:cNvPr id="44" name="矩形 43"/>
            <p:cNvSpPr/>
            <p:nvPr/>
          </p:nvSpPr>
          <p:spPr>
            <a:xfrm>
              <a:off x="7177371" y="2030771"/>
              <a:ext cx="1351532" cy="40415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black"/>
                  </a:solidFill>
                </a:rPr>
                <a:t>公共服务（</a:t>
              </a:r>
              <a:r>
                <a:rPr lang="en-US" altLang="zh-CN" sz="1200" dirty="0">
                  <a:solidFill>
                    <a:prstClr val="black"/>
                  </a:solidFill>
                </a:rPr>
                <a:t>DNS</a:t>
              </a:r>
              <a:r>
                <a:rPr lang="zh-CN" altLang="en-US" sz="1200" dirty="0">
                  <a:solidFill>
                    <a:prstClr val="black"/>
                  </a:solidFill>
                </a:rPr>
                <a:t>、</a:t>
              </a:r>
              <a:r>
                <a:rPr lang="en-US" altLang="zh-CN" sz="1200" dirty="0">
                  <a:solidFill>
                    <a:prstClr val="black"/>
                  </a:solidFill>
                </a:rPr>
                <a:t>LB</a:t>
              </a:r>
              <a:r>
                <a:rPr lang="zh-CN" altLang="en-US" sz="1200" dirty="0">
                  <a:solidFill>
                    <a:prstClr val="black"/>
                  </a:solidFill>
                </a:rPr>
                <a:t>、</a:t>
              </a:r>
              <a:r>
                <a:rPr lang="en-US" altLang="zh-CN" sz="1200" dirty="0">
                  <a:solidFill>
                    <a:prstClr val="black"/>
                  </a:solidFill>
                </a:rPr>
                <a:t>NTP</a:t>
              </a:r>
              <a:r>
                <a:rPr lang="zh-CN" altLang="en-US" sz="1200" dirty="0">
                  <a:solidFill>
                    <a:prstClr val="black"/>
                  </a:solidFill>
                </a:rPr>
                <a:t>、</a:t>
              </a:r>
              <a:r>
                <a:rPr lang="en-US" altLang="zh-CN" sz="1200" dirty="0">
                  <a:solidFill>
                    <a:prstClr val="black"/>
                  </a:solidFill>
                </a:rPr>
                <a:t>DMK</a:t>
              </a:r>
              <a:r>
                <a:rPr lang="zh-CN" altLang="en-US" sz="1200" dirty="0">
                  <a:solidFill>
                    <a:prstClr val="black"/>
                  </a:solidFill>
                </a:rPr>
                <a:t>）</a:t>
              </a:r>
              <a:endParaRPr lang="en-US" sz="1200" dirty="0">
                <a:solidFill>
                  <a:prstClr val="black"/>
                </a:solidFill>
              </a:endParaRPr>
            </a:p>
          </p:txBody>
        </p:sp>
        <p:sp>
          <p:nvSpPr>
            <p:cNvPr id="45" name="矩形 44"/>
            <p:cNvSpPr/>
            <p:nvPr/>
          </p:nvSpPr>
          <p:spPr>
            <a:xfrm>
              <a:off x="6117881" y="2071394"/>
              <a:ext cx="885884" cy="31079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prstClr val="black"/>
                  </a:solidFill>
                </a:rPr>
                <a:t>HiCloud</a:t>
              </a:r>
              <a:endParaRPr lang="en-US" sz="1200" dirty="0">
                <a:solidFill>
                  <a:prstClr val="black"/>
                </a:solidFill>
              </a:endParaRPr>
            </a:p>
          </p:txBody>
        </p:sp>
        <p:sp>
          <p:nvSpPr>
            <p:cNvPr id="46" name="矩形 45"/>
            <p:cNvSpPr/>
            <p:nvPr/>
          </p:nvSpPr>
          <p:spPr>
            <a:xfrm>
              <a:off x="2021119" y="1476878"/>
              <a:ext cx="2549507" cy="259124"/>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ED6D00"/>
                  </a:solidFill>
                </a:rPr>
                <a:t>DMK/</a:t>
              </a:r>
              <a:r>
                <a:rPr lang="en-US" altLang="zh-CN" sz="1200" dirty="0" err="1">
                  <a:solidFill>
                    <a:srgbClr val="ED6D00"/>
                  </a:solidFill>
                </a:rPr>
                <a:t>CloudScop</a:t>
              </a:r>
              <a:r>
                <a:rPr lang="en-US" altLang="zh-CN" sz="1200" dirty="0">
                  <a:solidFill>
                    <a:srgbClr val="ED6D00"/>
                  </a:solidFill>
                </a:rPr>
                <a:t>/CPS/</a:t>
              </a:r>
              <a:r>
                <a:rPr lang="en-US" altLang="zh-CN" sz="1200" dirty="0" err="1">
                  <a:solidFill>
                    <a:srgbClr val="ED6D00"/>
                  </a:solidFill>
                </a:rPr>
                <a:t>UpdateTool</a:t>
              </a:r>
              <a:endParaRPr lang="en-US" sz="1200" dirty="0">
                <a:solidFill>
                  <a:srgbClr val="ED6D00"/>
                </a:solidFill>
              </a:endParaRPr>
            </a:p>
          </p:txBody>
        </p:sp>
        <p:sp>
          <p:nvSpPr>
            <p:cNvPr id="55" name="矩形 54"/>
            <p:cNvSpPr/>
            <p:nvPr/>
          </p:nvSpPr>
          <p:spPr>
            <a:xfrm>
              <a:off x="5934211" y="4670412"/>
              <a:ext cx="2520099" cy="1331771"/>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200" dirty="0">
                  <a:solidFill>
                    <a:prstClr val="black"/>
                  </a:solidFill>
                </a:rPr>
                <a:t>POD</a:t>
              </a:r>
              <a:endParaRPr lang="en-US" sz="1200" dirty="0">
                <a:solidFill>
                  <a:prstClr val="black"/>
                </a:solidFill>
              </a:endParaRPr>
            </a:p>
          </p:txBody>
        </p:sp>
        <p:sp>
          <p:nvSpPr>
            <p:cNvPr id="56" name="矩形 55"/>
            <p:cNvSpPr/>
            <p:nvPr/>
          </p:nvSpPr>
          <p:spPr>
            <a:xfrm>
              <a:off x="6047269" y="5519185"/>
              <a:ext cx="583595" cy="36637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PaaS</a:t>
              </a:r>
              <a:r>
                <a:rPr lang="zh-CN" altLang="en-US" sz="1200" dirty="0">
                  <a:solidFill>
                    <a:prstClr val="black"/>
                  </a:solidFill>
                </a:rPr>
                <a:t>服务</a:t>
              </a:r>
              <a:endParaRPr lang="en-US" sz="1200" dirty="0">
                <a:solidFill>
                  <a:prstClr val="black"/>
                </a:solidFill>
              </a:endParaRPr>
            </a:p>
          </p:txBody>
        </p:sp>
        <p:sp>
          <p:nvSpPr>
            <p:cNvPr id="57" name="矩形 56"/>
            <p:cNvSpPr/>
            <p:nvPr/>
          </p:nvSpPr>
          <p:spPr>
            <a:xfrm>
              <a:off x="7571032" y="5071107"/>
              <a:ext cx="837018"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black"/>
                  </a:solidFill>
                </a:rPr>
                <a:t>数据服务</a:t>
              </a:r>
              <a:endParaRPr lang="en-US" sz="1200" dirty="0">
                <a:solidFill>
                  <a:prstClr val="black"/>
                </a:solidFill>
              </a:endParaRPr>
            </a:p>
          </p:txBody>
        </p:sp>
        <p:sp>
          <p:nvSpPr>
            <p:cNvPr id="58" name="矩形 57"/>
            <p:cNvSpPr/>
            <p:nvPr/>
          </p:nvSpPr>
          <p:spPr>
            <a:xfrm>
              <a:off x="6792613" y="5074863"/>
              <a:ext cx="665830"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prstClr val="black"/>
                  </a:solidFill>
                </a:rPr>
                <a:t>AI</a:t>
              </a:r>
              <a:r>
                <a:rPr lang="zh-CN" altLang="en-US" sz="1200" dirty="0">
                  <a:solidFill>
                    <a:prstClr val="black"/>
                  </a:solidFill>
                </a:rPr>
                <a:t>服务</a:t>
              </a:r>
              <a:endParaRPr lang="en-US" sz="1200" dirty="0">
                <a:solidFill>
                  <a:prstClr val="black"/>
                </a:solidFill>
              </a:endParaRPr>
            </a:p>
          </p:txBody>
        </p:sp>
        <p:sp>
          <p:nvSpPr>
            <p:cNvPr id="59" name="矩形 58"/>
            <p:cNvSpPr/>
            <p:nvPr/>
          </p:nvSpPr>
          <p:spPr>
            <a:xfrm>
              <a:off x="6015719" y="5070024"/>
              <a:ext cx="665830"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EI</a:t>
              </a:r>
              <a:r>
                <a:rPr lang="zh-CN" altLang="en-US" sz="1200" dirty="0">
                  <a:solidFill>
                    <a:prstClr val="black"/>
                  </a:solidFill>
                </a:rPr>
                <a:t>服务</a:t>
              </a:r>
              <a:endParaRPr lang="en-US" sz="1200" dirty="0">
                <a:solidFill>
                  <a:prstClr val="black"/>
                </a:solidFill>
              </a:endParaRPr>
            </a:p>
          </p:txBody>
        </p:sp>
        <p:sp>
          <p:nvSpPr>
            <p:cNvPr id="60" name="矩形 59"/>
            <p:cNvSpPr/>
            <p:nvPr/>
          </p:nvSpPr>
          <p:spPr>
            <a:xfrm>
              <a:off x="6806512" y="5523520"/>
              <a:ext cx="764519" cy="373434"/>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black"/>
                  </a:solidFill>
                </a:rPr>
                <a:t>数据库服务</a:t>
              </a:r>
              <a:endParaRPr lang="en-US" sz="1200" dirty="0">
                <a:solidFill>
                  <a:prstClr val="black"/>
                </a:solidFill>
              </a:endParaRPr>
            </a:p>
          </p:txBody>
        </p:sp>
        <p:sp>
          <p:nvSpPr>
            <p:cNvPr id="61" name="矩形 60"/>
            <p:cNvSpPr/>
            <p:nvPr/>
          </p:nvSpPr>
          <p:spPr>
            <a:xfrm>
              <a:off x="7864301" y="5519185"/>
              <a:ext cx="479646" cy="28803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prstClr val="black"/>
                  </a:solidFill>
                </a:rPr>
                <a:t>…</a:t>
              </a:r>
              <a:endParaRPr lang="en-US" sz="1200" dirty="0">
                <a:solidFill>
                  <a:prstClr val="black"/>
                </a:solidFill>
              </a:endParaRPr>
            </a:p>
          </p:txBody>
        </p:sp>
      </p:grpSp>
    </p:spTree>
    <p:extLst>
      <p:ext uri="{BB962C8B-B14F-4D97-AF65-F5344CB8AC3E}">
        <p14:creationId xmlns:p14="http://schemas.microsoft.com/office/powerpoint/2010/main" val="90043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a:t>
            </a:r>
            <a:r>
              <a:rPr lang="en-US" altLang="zh-CN"/>
              <a:t>Region</a:t>
            </a:r>
            <a:r>
              <a:rPr lang="zh-CN" altLang="en-US"/>
              <a:t>升级步骤介绍</a:t>
            </a:r>
            <a:endParaRPr lang="zh-CN" altLang="en-US" dirty="0"/>
          </a:p>
        </p:txBody>
      </p:sp>
      <p:cxnSp>
        <p:nvCxnSpPr>
          <p:cNvPr id="47" name="直接箭头连接符 46"/>
          <p:cNvCxnSpPr>
            <a:endCxn id="48" idx="1"/>
          </p:cNvCxnSpPr>
          <p:nvPr/>
        </p:nvCxnSpPr>
        <p:spPr>
          <a:xfrm flipV="1">
            <a:off x="6890976" y="1488041"/>
            <a:ext cx="539604" cy="55543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7430580" y="1118709"/>
            <a:ext cx="4102059" cy="738664"/>
          </a:xfrm>
          <a:prstGeom prst="rect">
            <a:avLst/>
          </a:prstGeom>
          <a:noFill/>
        </p:spPr>
        <p:txBody>
          <a:bodyPr wrap="square" rtlCol="0">
            <a:spAutoFit/>
          </a:bodyPr>
          <a:lstStyle/>
          <a:p>
            <a:r>
              <a:rPr lang="zh-CN" altLang="en-US" sz="1400" dirty="0">
                <a:solidFill>
                  <a:prstClr val="black"/>
                </a:solidFill>
              </a:rPr>
              <a:t>升级前必须安装并配置好华为云</a:t>
            </a:r>
            <a:r>
              <a:rPr lang="en-US" altLang="zh-CN" sz="1400" dirty="0">
                <a:solidFill>
                  <a:prstClr val="black"/>
                </a:solidFill>
              </a:rPr>
              <a:t>Stack Update</a:t>
            </a:r>
            <a:r>
              <a:rPr lang="zh-CN" altLang="en-US" sz="1400" dirty="0">
                <a:solidFill>
                  <a:prstClr val="black"/>
                </a:solidFill>
              </a:rPr>
              <a:t>（建议</a:t>
            </a:r>
            <a:r>
              <a:rPr lang="en-US" altLang="zh-CN" sz="1400" dirty="0">
                <a:solidFill>
                  <a:prstClr val="black"/>
                </a:solidFill>
              </a:rPr>
              <a:t>Linux</a:t>
            </a:r>
            <a:r>
              <a:rPr lang="zh-CN" altLang="en-US" sz="1400" dirty="0">
                <a:solidFill>
                  <a:prstClr val="black"/>
                </a:solidFill>
              </a:rPr>
              <a:t>安装），远程交付时只能使用</a:t>
            </a:r>
            <a:r>
              <a:rPr lang="en-US" altLang="zh-CN" sz="1400" dirty="0">
                <a:solidFill>
                  <a:prstClr val="black"/>
                </a:solidFill>
              </a:rPr>
              <a:t>Linux</a:t>
            </a:r>
            <a:r>
              <a:rPr lang="zh-CN" altLang="en-US" sz="1400" dirty="0">
                <a:solidFill>
                  <a:prstClr val="black"/>
                </a:solidFill>
              </a:rPr>
              <a:t>版本安装</a:t>
            </a:r>
          </a:p>
        </p:txBody>
      </p:sp>
      <p:cxnSp>
        <p:nvCxnSpPr>
          <p:cNvPr id="50" name="直接箭头连接符 49"/>
          <p:cNvCxnSpPr>
            <a:endCxn id="51" idx="1"/>
          </p:cNvCxnSpPr>
          <p:nvPr/>
        </p:nvCxnSpPr>
        <p:spPr>
          <a:xfrm flipV="1">
            <a:off x="7083985" y="2859808"/>
            <a:ext cx="346595" cy="366735"/>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7430580" y="2705919"/>
            <a:ext cx="4102059" cy="307777"/>
          </a:xfrm>
          <a:prstGeom prst="rect">
            <a:avLst/>
          </a:prstGeom>
          <a:noFill/>
        </p:spPr>
        <p:txBody>
          <a:bodyPr wrap="square" rtlCol="0">
            <a:spAutoFit/>
          </a:bodyPr>
          <a:lstStyle/>
          <a:p>
            <a:r>
              <a:rPr lang="zh-CN" altLang="en-US" sz="1400" dirty="0">
                <a:solidFill>
                  <a:prstClr val="black"/>
                </a:solidFill>
              </a:rPr>
              <a:t>所需时长大约为</a:t>
            </a:r>
            <a:r>
              <a:rPr lang="en-US" altLang="zh-CN" sz="1400" dirty="0">
                <a:solidFill>
                  <a:prstClr val="black"/>
                </a:solidFill>
              </a:rPr>
              <a:t>8</a:t>
            </a:r>
            <a:r>
              <a:rPr lang="zh-CN" altLang="en-US" sz="1400" dirty="0">
                <a:solidFill>
                  <a:prstClr val="black"/>
                </a:solidFill>
              </a:rPr>
              <a:t>小时</a:t>
            </a:r>
          </a:p>
        </p:txBody>
      </p:sp>
      <p:sp>
        <p:nvSpPr>
          <p:cNvPr id="52" name="文本框 51"/>
          <p:cNvSpPr txBox="1"/>
          <p:nvPr/>
        </p:nvSpPr>
        <p:spPr>
          <a:xfrm>
            <a:off x="7430580" y="3582993"/>
            <a:ext cx="4102059" cy="307777"/>
          </a:xfrm>
          <a:prstGeom prst="rect">
            <a:avLst/>
          </a:prstGeom>
          <a:noFill/>
        </p:spPr>
        <p:txBody>
          <a:bodyPr wrap="square" rtlCol="0">
            <a:spAutoFit/>
          </a:bodyPr>
          <a:lstStyle/>
          <a:p>
            <a:r>
              <a:rPr lang="zh-CN" altLang="en-US" sz="1400" dirty="0">
                <a:solidFill>
                  <a:prstClr val="black"/>
                </a:solidFill>
              </a:rPr>
              <a:t>需要独立时间窗，建议在高阶服务升级前完成升级</a:t>
            </a:r>
          </a:p>
        </p:txBody>
      </p:sp>
      <p:cxnSp>
        <p:nvCxnSpPr>
          <p:cNvPr id="53" name="直接箭头连接符 52"/>
          <p:cNvCxnSpPr>
            <a:endCxn id="52" idx="1"/>
          </p:cNvCxnSpPr>
          <p:nvPr/>
        </p:nvCxnSpPr>
        <p:spPr>
          <a:xfrm flipV="1">
            <a:off x="7206852" y="3736882"/>
            <a:ext cx="223728" cy="8010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7430580" y="4226846"/>
            <a:ext cx="4102059" cy="523220"/>
          </a:xfrm>
          <a:prstGeom prst="rect">
            <a:avLst/>
          </a:prstGeom>
          <a:noFill/>
        </p:spPr>
        <p:txBody>
          <a:bodyPr wrap="square" rtlCol="0">
            <a:spAutoFit/>
          </a:bodyPr>
          <a:lstStyle/>
          <a:p>
            <a:r>
              <a:rPr lang="zh-CN" altLang="en-US" sz="1400" dirty="0">
                <a:solidFill>
                  <a:prstClr val="black"/>
                </a:solidFill>
              </a:rPr>
              <a:t>在局点高阶服务比较多的情况下，</a:t>
            </a:r>
            <a:r>
              <a:rPr lang="zh-CN" altLang="en-US" sz="1400" b="1" dirty="0">
                <a:solidFill>
                  <a:srgbClr val="C7000B"/>
                </a:solidFill>
              </a:rPr>
              <a:t>一次最多选</a:t>
            </a:r>
            <a:r>
              <a:rPr lang="en-US" altLang="zh-CN" sz="1400" b="1" dirty="0">
                <a:solidFill>
                  <a:srgbClr val="C7000B"/>
                </a:solidFill>
              </a:rPr>
              <a:t>10</a:t>
            </a:r>
            <a:r>
              <a:rPr lang="zh-CN" altLang="en-US" sz="1400" b="1" dirty="0">
                <a:solidFill>
                  <a:srgbClr val="C7000B"/>
                </a:solidFill>
              </a:rPr>
              <a:t>个云服务</a:t>
            </a:r>
            <a:r>
              <a:rPr lang="zh-CN" altLang="en-US" sz="1400" dirty="0">
                <a:solidFill>
                  <a:prstClr val="black"/>
                </a:solidFill>
              </a:rPr>
              <a:t>进行升级</a:t>
            </a:r>
          </a:p>
        </p:txBody>
      </p:sp>
      <p:cxnSp>
        <p:nvCxnSpPr>
          <p:cNvPr id="55" name="直接箭头连接符 54"/>
          <p:cNvCxnSpPr>
            <a:stCxn id="36" idx="3"/>
          </p:cNvCxnSpPr>
          <p:nvPr/>
        </p:nvCxnSpPr>
        <p:spPr>
          <a:xfrm flipV="1">
            <a:off x="7037574" y="4380735"/>
            <a:ext cx="393006" cy="4784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7430581" y="4853830"/>
            <a:ext cx="4102059" cy="954107"/>
          </a:xfrm>
          <a:prstGeom prst="rect">
            <a:avLst/>
          </a:prstGeom>
        </p:spPr>
        <p:txBody>
          <a:bodyPr wrap="square">
            <a:spAutoFit/>
          </a:bodyPr>
          <a:lstStyle/>
          <a:p>
            <a:r>
              <a:rPr lang="zh-CN" altLang="en-US" sz="1400" dirty="0">
                <a:solidFill>
                  <a:srgbClr val="C7000B"/>
                </a:solidFill>
              </a:rPr>
              <a:t>注意</a:t>
            </a:r>
            <a:r>
              <a:rPr lang="en-US" altLang="zh-CN" sz="1400" dirty="0">
                <a:solidFill>
                  <a:srgbClr val="C7000B"/>
                </a:solidFill>
              </a:rPr>
              <a:t>:</a:t>
            </a:r>
          </a:p>
          <a:p>
            <a:pPr marL="285750" indent="-285750">
              <a:buSzPct val="60000"/>
              <a:buFont typeface="Wingdings" panose="05000000000000000000" pitchFamily="2" charset="2"/>
              <a:buChar char="p"/>
            </a:pPr>
            <a:r>
              <a:rPr lang="zh-CN" altLang="en-US" sz="1400" dirty="0">
                <a:solidFill>
                  <a:srgbClr val="C7000B"/>
                </a:solidFill>
              </a:rPr>
              <a:t>由于每个</a:t>
            </a:r>
            <a:r>
              <a:rPr lang="en-US" altLang="zh-CN" sz="1400" dirty="0">
                <a:solidFill>
                  <a:srgbClr val="C7000B"/>
                </a:solidFill>
              </a:rPr>
              <a:t>Region</a:t>
            </a:r>
            <a:r>
              <a:rPr lang="zh-CN" altLang="en-US" sz="1400" dirty="0">
                <a:solidFill>
                  <a:srgbClr val="C7000B"/>
                </a:solidFill>
              </a:rPr>
              <a:t>都有</a:t>
            </a:r>
            <a:r>
              <a:rPr lang="en-US" altLang="zh-CN" sz="1400" dirty="0">
                <a:solidFill>
                  <a:srgbClr val="C7000B"/>
                </a:solidFill>
              </a:rPr>
              <a:t>ManageOne</a:t>
            </a:r>
            <a:r>
              <a:rPr lang="zh-CN" altLang="en-US" sz="1400" dirty="0">
                <a:solidFill>
                  <a:srgbClr val="C7000B"/>
                </a:solidFill>
              </a:rPr>
              <a:t>组件，并且高阶服务强依赖</a:t>
            </a:r>
            <a:r>
              <a:rPr lang="en-US" altLang="zh-CN" sz="1400" dirty="0">
                <a:solidFill>
                  <a:srgbClr val="C7000B"/>
                </a:solidFill>
              </a:rPr>
              <a:t>ManageOne</a:t>
            </a:r>
            <a:r>
              <a:rPr lang="zh-CN" altLang="en-US" sz="1400" dirty="0">
                <a:solidFill>
                  <a:srgbClr val="C7000B"/>
                </a:solidFill>
              </a:rPr>
              <a:t>，必须先升级</a:t>
            </a:r>
            <a:r>
              <a:rPr lang="en-US" altLang="zh-CN" sz="1400" dirty="0">
                <a:solidFill>
                  <a:srgbClr val="C7000B"/>
                </a:solidFill>
              </a:rPr>
              <a:t>ManageOne</a:t>
            </a:r>
            <a:r>
              <a:rPr lang="zh-CN" altLang="en-US" sz="1400" dirty="0">
                <a:solidFill>
                  <a:srgbClr val="C7000B"/>
                </a:solidFill>
              </a:rPr>
              <a:t>再升级高阶服务</a:t>
            </a:r>
            <a:endParaRPr lang="en-US" altLang="zh-CN" sz="1400" dirty="0">
              <a:solidFill>
                <a:srgbClr val="C7000B"/>
              </a:solidFill>
            </a:endParaRPr>
          </a:p>
        </p:txBody>
      </p:sp>
      <p:cxnSp>
        <p:nvCxnSpPr>
          <p:cNvPr id="57" name="直接箭头连接符 56"/>
          <p:cNvCxnSpPr>
            <a:stCxn id="18" idx="1"/>
          </p:cNvCxnSpPr>
          <p:nvPr/>
        </p:nvCxnSpPr>
        <p:spPr>
          <a:xfrm flipH="1" flipV="1">
            <a:off x="2789658" y="2203685"/>
            <a:ext cx="406668" cy="1238842"/>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584845" y="1288706"/>
            <a:ext cx="2111356" cy="1169551"/>
          </a:xfrm>
          <a:prstGeom prst="rect">
            <a:avLst/>
          </a:prstGeom>
          <a:noFill/>
        </p:spPr>
        <p:txBody>
          <a:bodyPr wrap="square" rtlCol="0">
            <a:spAutoFit/>
          </a:bodyPr>
          <a:lstStyle/>
          <a:p>
            <a:r>
              <a:rPr lang="zh-CN" altLang="en-US" sz="1400" dirty="0">
                <a:solidFill>
                  <a:prstClr val="black"/>
                </a:solidFill>
              </a:rPr>
              <a:t>为了保证</a:t>
            </a:r>
            <a:r>
              <a:rPr lang="en-US" altLang="zh-CN" sz="1400" dirty="0">
                <a:solidFill>
                  <a:prstClr val="black"/>
                </a:solidFill>
              </a:rPr>
              <a:t>IaaS</a:t>
            </a:r>
            <a:r>
              <a:rPr lang="zh-CN" altLang="en-US" sz="1400" dirty="0">
                <a:solidFill>
                  <a:prstClr val="black"/>
                </a:solidFill>
              </a:rPr>
              <a:t>升级不对高阶服务产生影响，</a:t>
            </a:r>
            <a:r>
              <a:rPr lang="zh-CN" altLang="en-US" sz="1400" b="1" dirty="0">
                <a:solidFill>
                  <a:srgbClr val="C7000B"/>
                </a:solidFill>
              </a:rPr>
              <a:t>通过一个时间窗口滚动重启管理服务器</a:t>
            </a:r>
            <a:r>
              <a:rPr lang="zh-CN" altLang="en-US" sz="1400" dirty="0">
                <a:solidFill>
                  <a:prstClr val="black"/>
                </a:solidFill>
              </a:rPr>
              <a:t>来完成管理节点重启</a:t>
            </a:r>
          </a:p>
        </p:txBody>
      </p:sp>
      <p:grpSp>
        <p:nvGrpSpPr>
          <p:cNvPr id="102" name="组合 101"/>
          <p:cNvGrpSpPr/>
          <p:nvPr/>
        </p:nvGrpSpPr>
        <p:grpSpPr>
          <a:xfrm>
            <a:off x="3196326" y="1040269"/>
            <a:ext cx="4089948" cy="5136742"/>
            <a:chOff x="3196326" y="1040269"/>
            <a:chExt cx="4089948" cy="5136742"/>
          </a:xfrm>
        </p:grpSpPr>
        <p:sp>
          <p:nvSpPr>
            <p:cNvPr id="49" name="文本框 48"/>
            <p:cNvSpPr txBox="1"/>
            <p:nvPr/>
          </p:nvSpPr>
          <p:spPr>
            <a:xfrm>
              <a:off x="5240790" y="3081683"/>
              <a:ext cx="2045484" cy="276999"/>
            </a:xfrm>
            <a:prstGeom prst="rect">
              <a:avLst/>
            </a:prstGeom>
            <a:noFill/>
          </p:spPr>
          <p:txBody>
            <a:bodyPr wrap="square" rtlCol="0">
              <a:spAutoFit/>
            </a:bodyPr>
            <a:lstStyle/>
            <a:p>
              <a:r>
                <a:rPr lang="zh-CN" altLang="en-US" sz="1200" dirty="0">
                  <a:solidFill>
                    <a:prstClr val="black"/>
                  </a:solidFill>
                </a:rPr>
                <a:t>升级</a:t>
              </a:r>
              <a:r>
                <a:rPr lang="en-US" altLang="zh-CN" sz="1200" dirty="0" err="1">
                  <a:solidFill>
                    <a:prstClr val="black"/>
                  </a:solidFill>
                </a:rPr>
                <a:t>CloudScopeLite</a:t>
              </a:r>
              <a:r>
                <a:rPr lang="zh-CN" altLang="en-US" sz="1200" dirty="0">
                  <a:solidFill>
                    <a:prstClr val="black"/>
                  </a:solidFill>
                </a:rPr>
                <a:t>工具</a:t>
              </a:r>
            </a:p>
          </p:txBody>
        </p:sp>
        <p:grpSp>
          <p:nvGrpSpPr>
            <p:cNvPr id="97" name="组合 96"/>
            <p:cNvGrpSpPr/>
            <p:nvPr/>
          </p:nvGrpSpPr>
          <p:grpSpPr>
            <a:xfrm>
              <a:off x="3196326" y="1040269"/>
              <a:ext cx="3886973" cy="5136742"/>
              <a:chOff x="1834055" y="1040269"/>
              <a:chExt cx="3886973" cy="5136742"/>
            </a:xfrm>
          </p:grpSpPr>
          <p:sp>
            <p:nvSpPr>
              <p:cNvPr id="18" name="文本框 17"/>
              <p:cNvSpPr txBox="1"/>
              <p:nvPr/>
            </p:nvSpPr>
            <p:spPr>
              <a:xfrm>
                <a:off x="1834055" y="3211694"/>
                <a:ext cx="1975221" cy="461665"/>
              </a:xfrm>
              <a:prstGeom prst="rect">
                <a:avLst/>
              </a:prstGeom>
              <a:noFill/>
            </p:spPr>
            <p:txBody>
              <a:bodyPr wrap="none" rtlCol="0">
                <a:spAutoFit/>
              </a:bodyPr>
              <a:lstStyle/>
              <a:p>
                <a:r>
                  <a:rPr lang="zh-CN" altLang="en-US" sz="1200" dirty="0">
                    <a:solidFill>
                      <a:prstClr val="black"/>
                    </a:solidFill>
                  </a:rPr>
                  <a:t>升级</a:t>
                </a:r>
                <a:r>
                  <a:rPr lang="en-US" altLang="zh-CN" sz="1200" dirty="0" err="1">
                    <a:solidFill>
                      <a:prstClr val="black"/>
                    </a:solidFill>
                  </a:rPr>
                  <a:t>IaaS</a:t>
                </a:r>
                <a:r>
                  <a:rPr lang="zh-CN" altLang="en-US" sz="1200" dirty="0">
                    <a:solidFill>
                      <a:prstClr val="black"/>
                    </a:solidFill>
                  </a:rPr>
                  <a:t>管理面</a:t>
                </a:r>
                <a:r>
                  <a:rPr lang="en-US" altLang="zh-CN" sz="1200" dirty="0">
                    <a:solidFill>
                      <a:prstClr val="black"/>
                    </a:solidFill>
                  </a:rPr>
                  <a:t>&amp;</a:t>
                </a:r>
              </a:p>
              <a:p>
                <a:r>
                  <a:rPr lang="en-US" altLang="zh-CN" sz="1200" dirty="0">
                    <a:solidFill>
                      <a:prstClr val="black"/>
                    </a:solidFill>
                  </a:rPr>
                  <a:t>ManageOne</a:t>
                </a:r>
                <a:r>
                  <a:rPr lang="zh-CN" altLang="en-US" sz="1200" dirty="0">
                    <a:solidFill>
                      <a:prstClr val="black"/>
                    </a:solidFill>
                  </a:rPr>
                  <a:t>和</a:t>
                </a:r>
                <a:r>
                  <a:rPr lang="en-US" altLang="zh-CN" sz="1200" dirty="0" err="1">
                    <a:solidFill>
                      <a:prstClr val="black"/>
                    </a:solidFill>
                  </a:rPr>
                  <a:t>FusionCare</a:t>
                </a:r>
                <a:endParaRPr lang="zh-CN" altLang="en-US" sz="1200" dirty="0">
                  <a:solidFill>
                    <a:prstClr val="black"/>
                  </a:solidFill>
                </a:endParaRPr>
              </a:p>
            </p:txBody>
          </p:sp>
          <p:sp>
            <p:nvSpPr>
              <p:cNvPr id="3" name="矩形 2"/>
              <p:cNvSpPr/>
              <p:nvPr/>
            </p:nvSpPr>
            <p:spPr>
              <a:xfrm>
                <a:off x="2002866" y="2323649"/>
                <a:ext cx="1625078" cy="243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4" name="矩形 3"/>
              <p:cNvSpPr/>
              <p:nvPr/>
            </p:nvSpPr>
            <p:spPr>
              <a:xfrm>
                <a:off x="2020969" y="1873147"/>
                <a:ext cx="3507736" cy="340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5" name="文本框 4"/>
              <p:cNvSpPr txBox="1"/>
              <p:nvPr/>
            </p:nvSpPr>
            <p:spPr>
              <a:xfrm>
                <a:off x="2235705" y="1909377"/>
                <a:ext cx="3110147" cy="276999"/>
              </a:xfrm>
              <a:prstGeom prst="rect">
                <a:avLst/>
              </a:prstGeom>
              <a:noFill/>
            </p:spPr>
            <p:txBody>
              <a:bodyPr wrap="none" rtlCol="0">
                <a:spAutoFit/>
              </a:bodyPr>
              <a:lstStyle/>
              <a:p>
                <a:r>
                  <a:rPr lang="zh-CN" altLang="en-US" sz="1200" dirty="0">
                    <a:solidFill>
                      <a:prstClr val="black"/>
                    </a:solidFill>
                  </a:rPr>
                  <a:t>安装与配置</a:t>
                </a:r>
                <a:r>
                  <a:rPr lang="en-US" altLang="zh-CN" sz="1200" dirty="0">
                    <a:solidFill>
                      <a:prstClr val="black"/>
                    </a:solidFill>
                  </a:rPr>
                  <a:t>HUAWEI CLOUD Stack Update</a:t>
                </a:r>
                <a:endParaRPr lang="zh-CN" altLang="en-US" sz="1200" dirty="0">
                  <a:solidFill>
                    <a:prstClr val="black"/>
                  </a:solidFill>
                </a:endParaRPr>
              </a:p>
            </p:txBody>
          </p:sp>
          <p:sp>
            <p:nvSpPr>
              <p:cNvPr id="6" name="文本框 5"/>
              <p:cNvSpPr txBox="1"/>
              <p:nvPr/>
            </p:nvSpPr>
            <p:spPr>
              <a:xfrm>
                <a:off x="1969022" y="2335859"/>
                <a:ext cx="1569660" cy="276999"/>
              </a:xfrm>
              <a:prstGeom prst="rect">
                <a:avLst/>
              </a:prstGeom>
              <a:noFill/>
            </p:spPr>
            <p:txBody>
              <a:bodyPr wrap="none" rtlCol="0">
                <a:spAutoFit/>
              </a:bodyPr>
              <a:lstStyle/>
              <a:p>
                <a:r>
                  <a:rPr lang="zh-CN" altLang="en-US" sz="1200" dirty="0">
                    <a:solidFill>
                      <a:prstClr val="black"/>
                    </a:solidFill>
                  </a:rPr>
                  <a:t>基础服务升级前准备</a:t>
                </a:r>
              </a:p>
            </p:txBody>
          </p:sp>
          <p:cxnSp>
            <p:nvCxnSpPr>
              <p:cNvPr id="7" name="直接箭头连接符 6"/>
              <p:cNvCxnSpPr/>
              <p:nvPr/>
            </p:nvCxnSpPr>
            <p:spPr>
              <a:xfrm>
                <a:off x="2823970" y="2213810"/>
                <a:ext cx="5795" cy="2033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2020968" y="1040269"/>
                <a:ext cx="3507737" cy="294811"/>
                <a:chOff x="2020968" y="797747"/>
                <a:chExt cx="3507737" cy="294811"/>
              </a:xfrm>
            </p:grpSpPr>
            <p:sp>
              <p:nvSpPr>
                <p:cNvPr id="8" name="矩形 7"/>
                <p:cNvSpPr/>
                <p:nvPr/>
              </p:nvSpPr>
              <p:spPr>
                <a:xfrm>
                  <a:off x="2020968" y="797747"/>
                  <a:ext cx="3507737" cy="2948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0" name="文本框 9"/>
                <p:cNvSpPr txBox="1"/>
                <p:nvPr/>
              </p:nvSpPr>
              <p:spPr>
                <a:xfrm>
                  <a:off x="3528615" y="809827"/>
                  <a:ext cx="492443" cy="276999"/>
                </a:xfrm>
                <a:prstGeom prst="rect">
                  <a:avLst/>
                </a:prstGeom>
                <a:noFill/>
              </p:spPr>
              <p:txBody>
                <a:bodyPr wrap="none" rtlCol="0">
                  <a:spAutoFit/>
                </a:bodyPr>
                <a:lstStyle/>
                <a:p>
                  <a:r>
                    <a:rPr lang="zh-CN" altLang="en-US" sz="1200" dirty="0">
                      <a:solidFill>
                        <a:prstClr val="black"/>
                      </a:solidFill>
                    </a:rPr>
                    <a:t>开始</a:t>
                  </a:r>
                </a:p>
              </p:txBody>
            </p:sp>
          </p:grpSp>
          <p:grpSp>
            <p:nvGrpSpPr>
              <p:cNvPr id="88" name="组合 87"/>
              <p:cNvGrpSpPr/>
              <p:nvPr/>
            </p:nvGrpSpPr>
            <p:grpSpPr>
              <a:xfrm>
                <a:off x="2020969" y="1439213"/>
                <a:ext cx="3507736" cy="343961"/>
                <a:chOff x="2020969" y="1317174"/>
                <a:chExt cx="3507736" cy="343961"/>
              </a:xfrm>
            </p:grpSpPr>
            <p:sp>
              <p:nvSpPr>
                <p:cNvPr id="9" name="矩形 8"/>
                <p:cNvSpPr/>
                <p:nvPr/>
              </p:nvSpPr>
              <p:spPr>
                <a:xfrm>
                  <a:off x="2020969" y="1317174"/>
                  <a:ext cx="3507736" cy="340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1" name="文本框 10"/>
                <p:cNvSpPr txBox="1"/>
                <p:nvPr/>
              </p:nvSpPr>
              <p:spPr>
                <a:xfrm>
                  <a:off x="3342163" y="1384136"/>
                  <a:ext cx="954107" cy="276999"/>
                </a:xfrm>
                <a:prstGeom prst="rect">
                  <a:avLst/>
                </a:prstGeom>
                <a:noFill/>
              </p:spPr>
              <p:txBody>
                <a:bodyPr wrap="none" rtlCol="0">
                  <a:spAutoFit/>
                </a:bodyPr>
                <a:lstStyle/>
                <a:p>
                  <a:r>
                    <a:rPr lang="zh-CN" altLang="en-US" sz="1200" dirty="0">
                      <a:solidFill>
                        <a:prstClr val="black"/>
                      </a:solidFill>
                    </a:rPr>
                    <a:t>升级前准备</a:t>
                  </a:r>
                </a:p>
              </p:txBody>
            </p:sp>
          </p:grpSp>
          <p:cxnSp>
            <p:nvCxnSpPr>
              <p:cNvPr id="12" name="直接箭头连接符 11"/>
              <p:cNvCxnSpPr>
                <a:stCxn id="8" idx="2"/>
                <a:endCxn id="9" idx="0"/>
              </p:cNvCxnSpPr>
              <p:nvPr/>
            </p:nvCxnSpPr>
            <p:spPr>
              <a:xfrm>
                <a:off x="3774837" y="1335080"/>
                <a:ext cx="0" cy="1041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9" idx="2"/>
                <a:endCxn id="4" idx="0"/>
              </p:cNvCxnSpPr>
              <p:nvPr/>
            </p:nvCxnSpPr>
            <p:spPr>
              <a:xfrm>
                <a:off x="3774837" y="1779877"/>
                <a:ext cx="0" cy="932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002866" y="2750918"/>
                <a:ext cx="1625078" cy="253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5" name="文本框 14"/>
              <p:cNvSpPr txBox="1"/>
              <p:nvPr/>
            </p:nvSpPr>
            <p:spPr>
              <a:xfrm>
                <a:off x="1959791" y="2774461"/>
                <a:ext cx="1749223" cy="276999"/>
              </a:xfrm>
              <a:prstGeom prst="rect">
                <a:avLst/>
              </a:prstGeom>
              <a:noFill/>
            </p:spPr>
            <p:txBody>
              <a:bodyPr wrap="square" rtlCol="0">
                <a:spAutoFit/>
              </a:bodyPr>
              <a:lstStyle/>
              <a:p>
                <a:r>
                  <a:rPr lang="zh-CN" altLang="en-US" sz="1200" dirty="0">
                    <a:solidFill>
                      <a:prstClr val="black"/>
                    </a:solidFill>
                  </a:rPr>
                  <a:t>分布式块存储和</a:t>
                </a:r>
                <a:r>
                  <a:rPr lang="en-US" altLang="zh-CN" sz="1200" dirty="0" err="1">
                    <a:solidFill>
                      <a:prstClr val="black"/>
                    </a:solidFill>
                  </a:rPr>
                  <a:t>eSight</a:t>
                </a:r>
                <a:endParaRPr lang="zh-CN" altLang="en-US" sz="1200" dirty="0">
                  <a:solidFill>
                    <a:prstClr val="black"/>
                  </a:solidFill>
                </a:endParaRPr>
              </a:p>
            </p:txBody>
          </p:sp>
          <p:cxnSp>
            <p:nvCxnSpPr>
              <p:cNvPr id="16" name="直接箭头连接符 15"/>
              <p:cNvCxnSpPr>
                <a:stCxn id="3" idx="2"/>
              </p:cNvCxnSpPr>
              <p:nvPr/>
            </p:nvCxnSpPr>
            <p:spPr>
              <a:xfrm>
                <a:off x="2815405" y="2567187"/>
                <a:ext cx="0" cy="199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892910" y="3174189"/>
                <a:ext cx="1842445" cy="483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cxnSp>
            <p:nvCxnSpPr>
              <p:cNvPr id="19" name="直接箭头连接符 18"/>
              <p:cNvCxnSpPr>
                <a:stCxn id="14" idx="2"/>
              </p:cNvCxnSpPr>
              <p:nvPr/>
            </p:nvCxnSpPr>
            <p:spPr>
              <a:xfrm>
                <a:off x="2815405" y="3004652"/>
                <a:ext cx="0" cy="200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002865" y="5035102"/>
                <a:ext cx="1625078" cy="2476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21" name="文本框 20"/>
              <p:cNvSpPr txBox="1"/>
              <p:nvPr/>
            </p:nvSpPr>
            <p:spPr>
              <a:xfrm>
                <a:off x="2352805" y="5039122"/>
                <a:ext cx="954107" cy="276999"/>
              </a:xfrm>
              <a:prstGeom prst="rect">
                <a:avLst/>
              </a:prstGeom>
              <a:noFill/>
            </p:spPr>
            <p:txBody>
              <a:bodyPr wrap="none" rtlCol="0">
                <a:spAutoFit/>
              </a:bodyPr>
              <a:lstStyle/>
              <a:p>
                <a:r>
                  <a:rPr lang="zh-CN" altLang="en-US" sz="1200" dirty="0">
                    <a:solidFill>
                      <a:prstClr val="black"/>
                    </a:solidFill>
                  </a:rPr>
                  <a:t>升级后配置</a:t>
                </a:r>
              </a:p>
            </p:txBody>
          </p:sp>
          <p:cxnSp>
            <p:nvCxnSpPr>
              <p:cNvPr id="22" name="直接箭头连接符 21"/>
              <p:cNvCxnSpPr>
                <a:stCxn id="17" idx="2"/>
              </p:cNvCxnSpPr>
              <p:nvPr/>
            </p:nvCxnSpPr>
            <p:spPr>
              <a:xfrm>
                <a:off x="2814133" y="3657485"/>
                <a:ext cx="15632" cy="131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002866" y="5426869"/>
                <a:ext cx="1625078" cy="218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24" name="文本框 23"/>
              <p:cNvSpPr txBox="1"/>
              <p:nvPr/>
            </p:nvSpPr>
            <p:spPr>
              <a:xfrm>
                <a:off x="2571719" y="5417540"/>
                <a:ext cx="492443" cy="276999"/>
              </a:xfrm>
              <a:prstGeom prst="rect">
                <a:avLst/>
              </a:prstGeom>
              <a:noFill/>
            </p:spPr>
            <p:txBody>
              <a:bodyPr wrap="none" rtlCol="0">
                <a:spAutoFit/>
              </a:bodyPr>
              <a:lstStyle/>
              <a:p>
                <a:r>
                  <a:rPr lang="zh-CN" altLang="en-US" sz="1200" dirty="0">
                    <a:solidFill>
                      <a:prstClr val="black"/>
                    </a:solidFill>
                  </a:rPr>
                  <a:t>提交</a:t>
                </a:r>
              </a:p>
            </p:txBody>
          </p:sp>
          <p:cxnSp>
            <p:nvCxnSpPr>
              <p:cNvPr id="25" name="直接箭头连接符 24"/>
              <p:cNvCxnSpPr>
                <a:stCxn id="20" idx="2"/>
                <a:endCxn id="23" idx="0"/>
              </p:cNvCxnSpPr>
              <p:nvPr/>
            </p:nvCxnSpPr>
            <p:spPr>
              <a:xfrm>
                <a:off x="2815404" y="5282797"/>
                <a:ext cx="1" cy="1440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2030328" y="5888100"/>
                <a:ext cx="3499758" cy="288911"/>
                <a:chOff x="2030328" y="6188863"/>
                <a:chExt cx="3499758" cy="288911"/>
              </a:xfrm>
            </p:grpSpPr>
            <p:sp>
              <p:nvSpPr>
                <p:cNvPr id="26" name="矩形 25"/>
                <p:cNvSpPr/>
                <p:nvPr/>
              </p:nvSpPr>
              <p:spPr>
                <a:xfrm>
                  <a:off x="2030328" y="6188863"/>
                  <a:ext cx="3499758" cy="261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27" name="文本框 26"/>
                <p:cNvSpPr txBox="1"/>
                <p:nvPr/>
              </p:nvSpPr>
              <p:spPr>
                <a:xfrm>
                  <a:off x="3532720" y="6200775"/>
                  <a:ext cx="492443" cy="276999"/>
                </a:xfrm>
                <a:prstGeom prst="rect">
                  <a:avLst/>
                </a:prstGeom>
                <a:noFill/>
              </p:spPr>
              <p:txBody>
                <a:bodyPr wrap="none" rtlCol="0">
                  <a:spAutoFit/>
                </a:bodyPr>
                <a:lstStyle/>
                <a:p>
                  <a:r>
                    <a:rPr lang="zh-CN" altLang="en-US" sz="1200" dirty="0">
                      <a:solidFill>
                        <a:prstClr val="black"/>
                      </a:solidFill>
                    </a:rPr>
                    <a:t>结束</a:t>
                  </a:r>
                </a:p>
              </p:txBody>
            </p:sp>
          </p:grpSp>
          <p:cxnSp>
            <p:nvCxnSpPr>
              <p:cNvPr id="28" name="肘形连接符 27"/>
              <p:cNvCxnSpPr>
                <a:stCxn id="23" idx="2"/>
                <a:endCxn id="26" idx="0"/>
              </p:cNvCxnSpPr>
              <p:nvPr/>
            </p:nvCxnSpPr>
            <p:spPr>
              <a:xfrm rot="16200000" flipH="1">
                <a:off x="3176378" y="5284270"/>
                <a:ext cx="242857" cy="96480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895649" y="2449330"/>
                <a:ext cx="1779654" cy="307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30" name="文本框 29"/>
              <p:cNvSpPr txBox="1"/>
              <p:nvPr/>
            </p:nvSpPr>
            <p:spPr>
              <a:xfrm>
                <a:off x="3895648" y="2461721"/>
                <a:ext cx="1718965" cy="276999"/>
              </a:xfrm>
              <a:prstGeom prst="rect">
                <a:avLst/>
              </a:prstGeom>
              <a:noFill/>
            </p:spPr>
            <p:txBody>
              <a:bodyPr wrap="square" rtlCol="0">
                <a:spAutoFit/>
              </a:bodyPr>
              <a:lstStyle/>
              <a:p>
                <a:r>
                  <a:rPr lang="zh-CN" altLang="en-US" sz="1200" dirty="0">
                    <a:solidFill>
                      <a:prstClr val="black"/>
                    </a:solidFill>
                  </a:rPr>
                  <a:t>技术中台升级前准备</a:t>
                </a:r>
              </a:p>
            </p:txBody>
          </p:sp>
          <p:cxnSp>
            <p:nvCxnSpPr>
              <p:cNvPr id="31" name="肘形连接符 30"/>
              <p:cNvCxnSpPr>
                <a:stCxn id="20" idx="3"/>
                <a:endCxn id="29" idx="1"/>
              </p:cNvCxnSpPr>
              <p:nvPr/>
            </p:nvCxnSpPr>
            <p:spPr>
              <a:xfrm flipV="1">
                <a:off x="3627943" y="2602869"/>
                <a:ext cx="267706" cy="255608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3895649" y="3044753"/>
                <a:ext cx="1779654" cy="307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cxnSp>
            <p:nvCxnSpPr>
              <p:cNvPr id="33" name="直接箭头连接符 32"/>
              <p:cNvCxnSpPr>
                <a:stCxn id="29" idx="2"/>
                <a:endCxn id="32" idx="0"/>
              </p:cNvCxnSpPr>
              <p:nvPr/>
            </p:nvCxnSpPr>
            <p:spPr>
              <a:xfrm>
                <a:off x="4785476" y="2756408"/>
                <a:ext cx="0" cy="288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3895649" y="3666090"/>
                <a:ext cx="1779654" cy="307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35" name="文本框 34"/>
              <p:cNvSpPr txBox="1"/>
              <p:nvPr/>
            </p:nvSpPr>
            <p:spPr>
              <a:xfrm>
                <a:off x="3772095" y="3678481"/>
                <a:ext cx="1948933" cy="276999"/>
              </a:xfrm>
              <a:prstGeom prst="rect">
                <a:avLst/>
              </a:prstGeom>
              <a:noFill/>
            </p:spPr>
            <p:txBody>
              <a:bodyPr wrap="square" rtlCol="0">
                <a:spAutoFit/>
              </a:bodyPr>
              <a:lstStyle/>
              <a:p>
                <a:pPr algn="ctr"/>
                <a:r>
                  <a:rPr lang="zh-CN" altLang="en-US" sz="1200" dirty="0">
                    <a:solidFill>
                      <a:prstClr val="black"/>
                    </a:solidFill>
                  </a:rPr>
                  <a:t>升级</a:t>
                </a:r>
                <a:r>
                  <a:rPr lang="en-US" altLang="zh-CN" sz="1200" dirty="0">
                    <a:solidFill>
                      <a:prstClr val="black"/>
                    </a:solidFill>
                  </a:rPr>
                  <a:t>OBS 3.0</a:t>
                </a:r>
                <a:endParaRPr lang="zh-CN" altLang="en-US" sz="1200" dirty="0">
                  <a:solidFill>
                    <a:prstClr val="black"/>
                  </a:solidFill>
                </a:endParaRPr>
              </a:p>
            </p:txBody>
          </p:sp>
          <p:sp>
            <p:nvSpPr>
              <p:cNvPr id="36" name="矩形 35"/>
              <p:cNvSpPr/>
              <p:nvPr/>
            </p:nvSpPr>
            <p:spPr>
              <a:xfrm>
                <a:off x="3895649" y="4275036"/>
                <a:ext cx="1779654" cy="307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37" name="文本框 36"/>
              <p:cNvSpPr txBox="1"/>
              <p:nvPr/>
            </p:nvSpPr>
            <p:spPr>
              <a:xfrm>
                <a:off x="3895648" y="4287427"/>
                <a:ext cx="1718965" cy="276999"/>
              </a:xfrm>
              <a:prstGeom prst="rect">
                <a:avLst/>
              </a:prstGeom>
              <a:noFill/>
            </p:spPr>
            <p:txBody>
              <a:bodyPr wrap="square" rtlCol="0">
                <a:spAutoFit/>
              </a:bodyPr>
              <a:lstStyle/>
              <a:p>
                <a:r>
                  <a:rPr lang="zh-CN" altLang="en-US" sz="1200" dirty="0">
                    <a:solidFill>
                      <a:prstClr val="black"/>
                    </a:solidFill>
                  </a:rPr>
                  <a:t>升级技术中台管理面</a:t>
                </a:r>
              </a:p>
            </p:txBody>
          </p:sp>
          <p:sp>
            <p:nvSpPr>
              <p:cNvPr id="38" name="矩形 37"/>
              <p:cNvSpPr/>
              <p:nvPr/>
            </p:nvSpPr>
            <p:spPr>
              <a:xfrm>
                <a:off x="3895649" y="4898563"/>
                <a:ext cx="1779654" cy="307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39" name="文本框 38"/>
              <p:cNvSpPr txBox="1"/>
              <p:nvPr/>
            </p:nvSpPr>
            <p:spPr>
              <a:xfrm>
                <a:off x="3895648" y="4910954"/>
                <a:ext cx="1718965" cy="276999"/>
              </a:xfrm>
              <a:prstGeom prst="rect">
                <a:avLst/>
              </a:prstGeom>
              <a:noFill/>
            </p:spPr>
            <p:txBody>
              <a:bodyPr wrap="square" rtlCol="0">
                <a:spAutoFit/>
              </a:bodyPr>
              <a:lstStyle/>
              <a:p>
                <a:r>
                  <a:rPr lang="zh-CN" altLang="en-US" sz="1200" dirty="0">
                    <a:solidFill>
                      <a:prstClr val="black"/>
                    </a:solidFill>
                  </a:rPr>
                  <a:t>升级技术中台业务面</a:t>
                </a:r>
              </a:p>
            </p:txBody>
          </p:sp>
          <p:cxnSp>
            <p:nvCxnSpPr>
              <p:cNvPr id="40" name="直接箭头连接符 39"/>
              <p:cNvCxnSpPr>
                <a:stCxn id="34" idx="2"/>
                <a:endCxn id="36" idx="0"/>
              </p:cNvCxnSpPr>
              <p:nvPr/>
            </p:nvCxnSpPr>
            <p:spPr>
              <a:xfrm>
                <a:off x="4785476" y="3973168"/>
                <a:ext cx="0" cy="3018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32" idx="2"/>
                <a:endCxn id="34" idx="0"/>
              </p:cNvCxnSpPr>
              <p:nvPr/>
            </p:nvCxnSpPr>
            <p:spPr>
              <a:xfrm>
                <a:off x="4785476" y="3351831"/>
                <a:ext cx="0" cy="3142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36" idx="2"/>
                <a:endCxn id="38" idx="0"/>
              </p:cNvCxnSpPr>
              <p:nvPr/>
            </p:nvCxnSpPr>
            <p:spPr>
              <a:xfrm>
                <a:off x="4785476" y="4582114"/>
                <a:ext cx="0" cy="3164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38" idx="2"/>
              </p:cNvCxnSpPr>
              <p:nvPr/>
            </p:nvCxnSpPr>
            <p:spPr>
              <a:xfrm>
                <a:off x="4785476" y="5205641"/>
                <a:ext cx="0" cy="694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994756" y="4240421"/>
                <a:ext cx="1625078" cy="249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45" name="文本框 44"/>
              <p:cNvSpPr txBox="1"/>
              <p:nvPr/>
            </p:nvSpPr>
            <p:spPr>
              <a:xfrm>
                <a:off x="2263021" y="4253238"/>
                <a:ext cx="1249060" cy="276999"/>
              </a:xfrm>
              <a:prstGeom prst="rect">
                <a:avLst/>
              </a:prstGeom>
              <a:noFill/>
            </p:spPr>
            <p:txBody>
              <a:bodyPr wrap="none" rtlCol="0">
                <a:spAutoFit/>
              </a:bodyPr>
              <a:lstStyle/>
              <a:p>
                <a:r>
                  <a:rPr lang="en-US" altLang="zh-CN" sz="1200" dirty="0" err="1">
                    <a:solidFill>
                      <a:prstClr val="black"/>
                    </a:solidFill>
                  </a:rPr>
                  <a:t>IaaS</a:t>
                </a:r>
                <a:r>
                  <a:rPr lang="zh-CN" altLang="en-US" sz="1200" dirty="0">
                    <a:solidFill>
                      <a:prstClr val="black"/>
                    </a:solidFill>
                  </a:rPr>
                  <a:t>业务面升级</a:t>
                </a:r>
              </a:p>
            </p:txBody>
          </p:sp>
          <p:cxnSp>
            <p:nvCxnSpPr>
              <p:cNvPr id="46" name="直接箭头连接符 45"/>
              <p:cNvCxnSpPr>
                <a:endCxn id="20" idx="0"/>
              </p:cNvCxnSpPr>
              <p:nvPr/>
            </p:nvCxnSpPr>
            <p:spPr>
              <a:xfrm flipH="1">
                <a:off x="2815404" y="4867706"/>
                <a:ext cx="5796" cy="167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1908664" y="3766185"/>
                <a:ext cx="1713767" cy="307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60" name="文本框 59"/>
              <p:cNvSpPr txBox="1"/>
              <p:nvPr/>
            </p:nvSpPr>
            <p:spPr>
              <a:xfrm>
                <a:off x="1869688" y="3789008"/>
                <a:ext cx="1864613" cy="276999"/>
              </a:xfrm>
              <a:prstGeom prst="rect">
                <a:avLst/>
              </a:prstGeom>
              <a:noFill/>
            </p:spPr>
            <p:txBody>
              <a:bodyPr wrap="none" rtlCol="0">
                <a:spAutoFit/>
              </a:bodyPr>
              <a:lstStyle/>
              <a:p>
                <a:r>
                  <a:rPr lang="en-US" altLang="zh-CN" sz="1200" dirty="0">
                    <a:solidFill>
                      <a:srgbClr val="C7000B"/>
                    </a:solidFill>
                  </a:rPr>
                  <a:t>IaaS</a:t>
                </a:r>
                <a:r>
                  <a:rPr lang="zh-CN" altLang="en-US" sz="1200" dirty="0">
                    <a:solidFill>
                      <a:srgbClr val="C7000B"/>
                    </a:solidFill>
                  </a:rPr>
                  <a:t>网络与计算节点升级</a:t>
                </a:r>
              </a:p>
            </p:txBody>
          </p:sp>
          <p:cxnSp>
            <p:nvCxnSpPr>
              <p:cNvPr id="61" name="直接箭头连接符 60"/>
              <p:cNvCxnSpPr/>
              <p:nvPr/>
            </p:nvCxnSpPr>
            <p:spPr>
              <a:xfrm>
                <a:off x="2812869" y="4086465"/>
                <a:ext cx="0" cy="200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1990675" y="4659875"/>
                <a:ext cx="1625078" cy="249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63" name="文本框 62"/>
              <p:cNvSpPr txBox="1"/>
              <p:nvPr/>
            </p:nvSpPr>
            <p:spPr>
              <a:xfrm>
                <a:off x="1928405" y="4645006"/>
                <a:ext cx="1789272" cy="276999"/>
              </a:xfrm>
              <a:prstGeom prst="rect">
                <a:avLst/>
              </a:prstGeom>
              <a:noFill/>
            </p:spPr>
            <p:txBody>
              <a:bodyPr wrap="none" rtlCol="0">
                <a:spAutoFit/>
              </a:bodyPr>
              <a:lstStyle/>
              <a:p>
                <a:r>
                  <a:rPr lang="en-US" altLang="zh-CN" sz="1200" dirty="0">
                    <a:solidFill>
                      <a:srgbClr val="C7000B"/>
                    </a:solidFill>
                  </a:rPr>
                  <a:t>L2BR/L3GW</a:t>
                </a:r>
                <a:r>
                  <a:rPr lang="zh-CN" altLang="en-US" sz="1200" dirty="0">
                    <a:solidFill>
                      <a:srgbClr val="C7000B"/>
                    </a:solidFill>
                  </a:rPr>
                  <a:t>对称式割接</a:t>
                </a:r>
              </a:p>
            </p:txBody>
          </p:sp>
          <p:cxnSp>
            <p:nvCxnSpPr>
              <p:cNvPr id="64" name="直接箭头连接符 63"/>
              <p:cNvCxnSpPr>
                <a:endCxn id="62" idx="0"/>
              </p:cNvCxnSpPr>
              <p:nvPr/>
            </p:nvCxnSpPr>
            <p:spPr>
              <a:xfrm flipH="1">
                <a:off x="2803214" y="4425906"/>
                <a:ext cx="738" cy="2339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65" name="直接箭头连接符 64"/>
          <p:cNvCxnSpPr>
            <a:stCxn id="59" idx="1"/>
          </p:cNvCxnSpPr>
          <p:nvPr/>
        </p:nvCxnSpPr>
        <p:spPr>
          <a:xfrm flipH="1">
            <a:off x="2904043" y="3919724"/>
            <a:ext cx="366892" cy="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515918" y="3558175"/>
            <a:ext cx="2380498" cy="738664"/>
          </a:xfrm>
          <a:prstGeom prst="rect">
            <a:avLst/>
          </a:prstGeom>
          <a:noFill/>
        </p:spPr>
        <p:txBody>
          <a:bodyPr wrap="square" rtlCol="0">
            <a:spAutoFit/>
          </a:bodyPr>
          <a:lstStyle/>
          <a:p>
            <a:r>
              <a:rPr lang="zh-CN" altLang="en-US" sz="1400" dirty="0">
                <a:solidFill>
                  <a:prstClr val="black"/>
                </a:solidFill>
              </a:rPr>
              <a:t>网元采用分批滚动升级，可建立工程单独对</a:t>
            </a:r>
            <a:r>
              <a:rPr lang="en-US" altLang="zh-CN" sz="1400" dirty="0" err="1">
                <a:solidFill>
                  <a:prstClr val="black"/>
                </a:solidFill>
              </a:rPr>
              <a:t>vRouter</a:t>
            </a:r>
            <a:r>
              <a:rPr lang="zh-CN" altLang="en-US" sz="1400" dirty="0">
                <a:solidFill>
                  <a:prstClr val="black"/>
                </a:solidFill>
              </a:rPr>
              <a:t>和计算节点进行升级与回退</a:t>
            </a:r>
          </a:p>
        </p:txBody>
      </p:sp>
      <p:cxnSp>
        <p:nvCxnSpPr>
          <p:cNvPr id="67" name="直接箭头连接符 66"/>
          <p:cNvCxnSpPr>
            <a:stCxn id="63" idx="1"/>
          </p:cNvCxnSpPr>
          <p:nvPr/>
        </p:nvCxnSpPr>
        <p:spPr>
          <a:xfrm flipH="1">
            <a:off x="2825959" y="4783506"/>
            <a:ext cx="464717" cy="1062"/>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584845" y="4514291"/>
            <a:ext cx="2248091" cy="954107"/>
          </a:xfrm>
          <a:prstGeom prst="rect">
            <a:avLst/>
          </a:prstGeom>
          <a:noFill/>
        </p:spPr>
        <p:txBody>
          <a:bodyPr wrap="square" rtlCol="0">
            <a:spAutoFit/>
          </a:bodyPr>
          <a:lstStyle/>
          <a:p>
            <a:r>
              <a:rPr lang="zh-CN" altLang="en-US" sz="1400" dirty="0">
                <a:solidFill>
                  <a:prstClr val="black"/>
                </a:solidFill>
              </a:rPr>
              <a:t>现网如有</a:t>
            </a:r>
            <a:r>
              <a:rPr lang="en-US" altLang="zh-CN" sz="1400" dirty="0">
                <a:solidFill>
                  <a:prstClr val="black"/>
                </a:solidFill>
              </a:rPr>
              <a:t>8.1.0</a:t>
            </a:r>
            <a:r>
              <a:rPr lang="zh-CN" altLang="en-US" sz="1400" dirty="0">
                <a:solidFill>
                  <a:prstClr val="black"/>
                </a:solidFill>
              </a:rPr>
              <a:t>之前的版本升级上来的</a:t>
            </a:r>
            <a:r>
              <a:rPr lang="en-US" altLang="zh-CN" sz="1400" dirty="0">
                <a:solidFill>
                  <a:prstClr val="black"/>
                </a:solidFill>
              </a:rPr>
              <a:t>L2BR</a:t>
            </a:r>
            <a:r>
              <a:rPr lang="zh-CN" altLang="en-US" sz="1400" dirty="0">
                <a:solidFill>
                  <a:prstClr val="black"/>
                </a:solidFill>
              </a:rPr>
              <a:t>以及</a:t>
            </a:r>
            <a:r>
              <a:rPr lang="en-US" altLang="zh-CN" sz="1400" dirty="0">
                <a:solidFill>
                  <a:prstClr val="black"/>
                </a:solidFill>
              </a:rPr>
              <a:t>L3GW</a:t>
            </a:r>
            <a:r>
              <a:rPr lang="zh-CN" altLang="en-US" sz="1400" dirty="0">
                <a:solidFill>
                  <a:prstClr val="black"/>
                </a:solidFill>
              </a:rPr>
              <a:t>，需要单独建立工程进行网络割接</a:t>
            </a:r>
          </a:p>
        </p:txBody>
      </p:sp>
    </p:spTree>
    <p:extLst>
      <p:ext uri="{BB962C8B-B14F-4D97-AF65-F5344CB8AC3E}">
        <p14:creationId xmlns:p14="http://schemas.microsoft.com/office/powerpoint/2010/main" val="37446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多</a:t>
            </a:r>
            <a:r>
              <a:rPr lang="en-US" altLang="zh-CN"/>
              <a:t>Region</a:t>
            </a:r>
            <a:r>
              <a:rPr lang="zh-CN" altLang="en-US"/>
              <a:t>的升级顺序</a:t>
            </a:r>
            <a:endParaRPr lang="zh-CN" altLang="en-US" dirty="0"/>
          </a:p>
        </p:txBody>
      </p:sp>
      <p:sp>
        <p:nvSpPr>
          <p:cNvPr id="4" name="矩形 3"/>
          <p:cNvSpPr/>
          <p:nvPr/>
        </p:nvSpPr>
        <p:spPr>
          <a:xfrm>
            <a:off x="1560945" y="1428554"/>
            <a:ext cx="2222068" cy="294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ManageOne(</a:t>
            </a:r>
            <a:r>
              <a:rPr lang="zh-CN" altLang="en-US" dirty="0">
                <a:solidFill>
                  <a:prstClr val="white"/>
                </a:solidFill>
              </a:rPr>
              <a:t>主</a:t>
            </a:r>
            <a:r>
              <a:rPr lang="en-US" altLang="zh-CN" dirty="0">
                <a:solidFill>
                  <a:prstClr val="white"/>
                </a:solidFill>
              </a:rPr>
              <a:t>)</a:t>
            </a:r>
            <a:endParaRPr lang="zh-CN" altLang="en-US" dirty="0">
              <a:solidFill>
                <a:prstClr val="white"/>
              </a:solidFill>
            </a:endParaRPr>
          </a:p>
        </p:txBody>
      </p:sp>
      <p:sp>
        <p:nvSpPr>
          <p:cNvPr id="5" name="矩形 4"/>
          <p:cNvSpPr/>
          <p:nvPr/>
        </p:nvSpPr>
        <p:spPr>
          <a:xfrm>
            <a:off x="1560945" y="2229789"/>
            <a:ext cx="2222068" cy="294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基础云服务</a:t>
            </a:r>
          </a:p>
        </p:txBody>
      </p:sp>
      <p:sp>
        <p:nvSpPr>
          <p:cNvPr id="6" name="矩形 5"/>
          <p:cNvSpPr/>
          <p:nvPr/>
        </p:nvSpPr>
        <p:spPr>
          <a:xfrm>
            <a:off x="1560945" y="1837244"/>
            <a:ext cx="2222068" cy="294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高阶云服务</a:t>
            </a:r>
            <a:r>
              <a:rPr lang="en-US" altLang="zh-CN" dirty="0">
                <a:solidFill>
                  <a:prstClr val="white"/>
                </a:solidFill>
              </a:rPr>
              <a:t>[</a:t>
            </a:r>
            <a:r>
              <a:rPr lang="zh-CN" altLang="en-US" dirty="0">
                <a:solidFill>
                  <a:prstClr val="white"/>
                </a:solidFill>
              </a:rPr>
              <a:t>可选</a:t>
            </a:r>
            <a:r>
              <a:rPr lang="en-US" altLang="zh-CN" dirty="0">
                <a:solidFill>
                  <a:prstClr val="white"/>
                </a:solidFill>
              </a:rPr>
              <a:t>]</a:t>
            </a:r>
            <a:endParaRPr lang="zh-CN" altLang="en-US" dirty="0">
              <a:solidFill>
                <a:prstClr val="white"/>
              </a:solidFill>
            </a:endParaRPr>
          </a:p>
        </p:txBody>
      </p:sp>
      <p:sp>
        <p:nvSpPr>
          <p:cNvPr id="7" name="矩形 6"/>
          <p:cNvSpPr/>
          <p:nvPr/>
        </p:nvSpPr>
        <p:spPr>
          <a:xfrm>
            <a:off x="1560945" y="2622334"/>
            <a:ext cx="2222068" cy="294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prstClr val="white"/>
                </a:solidFill>
              </a:rPr>
              <a:t>OpenStack</a:t>
            </a:r>
            <a:r>
              <a:rPr lang="en-US" altLang="zh-CN" dirty="0">
                <a:solidFill>
                  <a:prstClr val="white"/>
                </a:solidFill>
              </a:rPr>
              <a:t> </a:t>
            </a:r>
            <a:endParaRPr lang="zh-CN" altLang="en-US" dirty="0">
              <a:solidFill>
                <a:prstClr val="white"/>
              </a:solidFill>
            </a:endParaRPr>
          </a:p>
        </p:txBody>
      </p:sp>
      <p:sp>
        <p:nvSpPr>
          <p:cNvPr id="8" name="矩形 7"/>
          <p:cNvSpPr/>
          <p:nvPr/>
        </p:nvSpPr>
        <p:spPr>
          <a:xfrm>
            <a:off x="1357745" y="932873"/>
            <a:ext cx="2586182" cy="228907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2031999" y="1010355"/>
            <a:ext cx="1186543" cy="369332"/>
          </a:xfrm>
          <a:prstGeom prst="rect">
            <a:avLst/>
          </a:prstGeom>
          <a:noFill/>
        </p:spPr>
        <p:txBody>
          <a:bodyPr wrap="none" rtlCol="0">
            <a:spAutoFit/>
          </a:bodyPr>
          <a:lstStyle/>
          <a:p>
            <a:r>
              <a:rPr lang="zh-CN" altLang="en-US" b="1" dirty="0">
                <a:solidFill>
                  <a:prstClr val="black"/>
                </a:solidFill>
              </a:rPr>
              <a:t>主</a:t>
            </a:r>
            <a:r>
              <a:rPr lang="en-US" altLang="zh-CN" b="1" dirty="0">
                <a:solidFill>
                  <a:prstClr val="black"/>
                </a:solidFill>
              </a:rPr>
              <a:t>Region</a:t>
            </a:r>
            <a:endParaRPr lang="zh-CN" altLang="en-US" b="1" dirty="0">
              <a:solidFill>
                <a:prstClr val="black"/>
              </a:solidFill>
            </a:endParaRPr>
          </a:p>
        </p:txBody>
      </p:sp>
      <p:cxnSp>
        <p:nvCxnSpPr>
          <p:cNvPr id="10" name="直接箭头连接符 9"/>
          <p:cNvCxnSpPr>
            <a:stCxn id="8" idx="3"/>
          </p:cNvCxnSpPr>
          <p:nvPr/>
        </p:nvCxnSpPr>
        <p:spPr>
          <a:xfrm>
            <a:off x="3943927" y="2077410"/>
            <a:ext cx="8589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006108" y="1428554"/>
            <a:ext cx="2222068" cy="294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ManageOne(</a:t>
            </a:r>
            <a:r>
              <a:rPr lang="zh-CN" altLang="en-US" dirty="0">
                <a:solidFill>
                  <a:prstClr val="white"/>
                </a:solidFill>
              </a:rPr>
              <a:t>备</a:t>
            </a:r>
            <a:r>
              <a:rPr lang="en-US" altLang="zh-CN" dirty="0">
                <a:solidFill>
                  <a:prstClr val="white"/>
                </a:solidFill>
              </a:rPr>
              <a:t>)</a:t>
            </a:r>
            <a:endParaRPr lang="zh-CN" altLang="en-US" dirty="0">
              <a:solidFill>
                <a:prstClr val="white"/>
              </a:solidFill>
            </a:endParaRPr>
          </a:p>
        </p:txBody>
      </p:sp>
      <p:sp>
        <p:nvSpPr>
          <p:cNvPr id="12" name="矩形 11"/>
          <p:cNvSpPr/>
          <p:nvPr/>
        </p:nvSpPr>
        <p:spPr>
          <a:xfrm>
            <a:off x="5006108" y="2229789"/>
            <a:ext cx="2222068" cy="294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基础云服务</a:t>
            </a:r>
          </a:p>
        </p:txBody>
      </p:sp>
      <p:sp>
        <p:nvSpPr>
          <p:cNvPr id="13" name="矩形 12"/>
          <p:cNvSpPr/>
          <p:nvPr/>
        </p:nvSpPr>
        <p:spPr>
          <a:xfrm>
            <a:off x="5006108" y="1837244"/>
            <a:ext cx="2222068" cy="294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高阶云服务</a:t>
            </a:r>
            <a:r>
              <a:rPr lang="en-US" altLang="zh-CN" dirty="0">
                <a:solidFill>
                  <a:prstClr val="white"/>
                </a:solidFill>
              </a:rPr>
              <a:t>[</a:t>
            </a:r>
            <a:r>
              <a:rPr lang="zh-CN" altLang="en-US" dirty="0">
                <a:solidFill>
                  <a:prstClr val="white"/>
                </a:solidFill>
              </a:rPr>
              <a:t>可选</a:t>
            </a:r>
            <a:r>
              <a:rPr lang="en-US" altLang="zh-CN" dirty="0">
                <a:solidFill>
                  <a:prstClr val="white"/>
                </a:solidFill>
              </a:rPr>
              <a:t>]</a:t>
            </a:r>
            <a:endParaRPr lang="zh-CN" altLang="en-US" dirty="0">
              <a:solidFill>
                <a:prstClr val="white"/>
              </a:solidFill>
            </a:endParaRPr>
          </a:p>
        </p:txBody>
      </p:sp>
      <p:sp>
        <p:nvSpPr>
          <p:cNvPr id="14" name="矩形 13"/>
          <p:cNvSpPr/>
          <p:nvPr/>
        </p:nvSpPr>
        <p:spPr>
          <a:xfrm>
            <a:off x="5006108" y="2622334"/>
            <a:ext cx="2222068" cy="294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prstClr val="white"/>
                </a:solidFill>
              </a:rPr>
              <a:t>OpenStack</a:t>
            </a:r>
            <a:r>
              <a:rPr lang="en-US" altLang="zh-CN" dirty="0">
                <a:solidFill>
                  <a:prstClr val="white"/>
                </a:solidFill>
              </a:rPr>
              <a:t> </a:t>
            </a:r>
            <a:endParaRPr lang="zh-CN" altLang="en-US" dirty="0">
              <a:solidFill>
                <a:prstClr val="white"/>
              </a:solidFill>
            </a:endParaRPr>
          </a:p>
        </p:txBody>
      </p:sp>
      <p:sp>
        <p:nvSpPr>
          <p:cNvPr id="15" name="矩形 14"/>
          <p:cNvSpPr/>
          <p:nvPr/>
        </p:nvSpPr>
        <p:spPr>
          <a:xfrm>
            <a:off x="4802908" y="932873"/>
            <a:ext cx="2586182" cy="228907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5477162" y="1010355"/>
            <a:ext cx="1186543" cy="369332"/>
          </a:xfrm>
          <a:prstGeom prst="rect">
            <a:avLst/>
          </a:prstGeom>
          <a:noFill/>
        </p:spPr>
        <p:txBody>
          <a:bodyPr wrap="none" rtlCol="0">
            <a:spAutoFit/>
          </a:bodyPr>
          <a:lstStyle/>
          <a:p>
            <a:r>
              <a:rPr lang="zh-CN" altLang="en-US" b="1" dirty="0">
                <a:solidFill>
                  <a:prstClr val="black"/>
                </a:solidFill>
              </a:rPr>
              <a:t>备</a:t>
            </a:r>
            <a:r>
              <a:rPr lang="en-US" altLang="zh-CN" b="1" dirty="0">
                <a:solidFill>
                  <a:prstClr val="black"/>
                </a:solidFill>
              </a:rPr>
              <a:t>Region</a:t>
            </a:r>
            <a:endParaRPr lang="zh-CN" altLang="en-US" b="1" dirty="0">
              <a:solidFill>
                <a:prstClr val="black"/>
              </a:solidFill>
            </a:endParaRPr>
          </a:p>
        </p:txBody>
      </p:sp>
      <p:sp>
        <p:nvSpPr>
          <p:cNvPr id="17" name="矩形 16"/>
          <p:cNvSpPr/>
          <p:nvPr/>
        </p:nvSpPr>
        <p:spPr>
          <a:xfrm>
            <a:off x="8451271" y="2229789"/>
            <a:ext cx="2222068" cy="294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基础云服务</a:t>
            </a:r>
          </a:p>
        </p:txBody>
      </p:sp>
      <p:sp>
        <p:nvSpPr>
          <p:cNvPr id="18" name="矩形 17"/>
          <p:cNvSpPr/>
          <p:nvPr/>
        </p:nvSpPr>
        <p:spPr>
          <a:xfrm>
            <a:off x="8451271" y="1837244"/>
            <a:ext cx="2222068" cy="294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高阶云服务</a:t>
            </a:r>
            <a:r>
              <a:rPr lang="en-US" altLang="zh-CN" dirty="0">
                <a:solidFill>
                  <a:prstClr val="white"/>
                </a:solidFill>
              </a:rPr>
              <a:t>[</a:t>
            </a:r>
            <a:r>
              <a:rPr lang="zh-CN" altLang="en-US" dirty="0">
                <a:solidFill>
                  <a:prstClr val="white"/>
                </a:solidFill>
              </a:rPr>
              <a:t>可选</a:t>
            </a:r>
            <a:r>
              <a:rPr lang="en-US" altLang="zh-CN" dirty="0">
                <a:solidFill>
                  <a:prstClr val="white"/>
                </a:solidFill>
              </a:rPr>
              <a:t>]</a:t>
            </a:r>
            <a:endParaRPr lang="zh-CN" altLang="en-US" dirty="0">
              <a:solidFill>
                <a:prstClr val="white"/>
              </a:solidFill>
            </a:endParaRPr>
          </a:p>
        </p:txBody>
      </p:sp>
      <p:sp>
        <p:nvSpPr>
          <p:cNvPr id="19" name="矩形 18"/>
          <p:cNvSpPr/>
          <p:nvPr/>
        </p:nvSpPr>
        <p:spPr>
          <a:xfrm>
            <a:off x="8451271" y="2622334"/>
            <a:ext cx="2222068" cy="294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prstClr val="white"/>
                </a:solidFill>
              </a:rPr>
              <a:t>OpenStack</a:t>
            </a:r>
            <a:r>
              <a:rPr lang="en-US" altLang="zh-CN" dirty="0">
                <a:solidFill>
                  <a:prstClr val="white"/>
                </a:solidFill>
              </a:rPr>
              <a:t> </a:t>
            </a:r>
            <a:endParaRPr lang="zh-CN" altLang="en-US" dirty="0">
              <a:solidFill>
                <a:prstClr val="white"/>
              </a:solidFill>
            </a:endParaRPr>
          </a:p>
        </p:txBody>
      </p:sp>
      <p:sp>
        <p:nvSpPr>
          <p:cNvPr id="20" name="矩形 19"/>
          <p:cNvSpPr/>
          <p:nvPr/>
        </p:nvSpPr>
        <p:spPr>
          <a:xfrm>
            <a:off x="8248071" y="932873"/>
            <a:ext cx="2586182" cy="228907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文本框 20"/>
          <p:cNvSpPr txBox="1"/>
          <p:nvPr/>
        </p:nvSpPr>
        <p:spPr>
          <a:xfrm>
            <a:off x="8922325" y="1010355"/>
            <a:ext cx="1186543" cy="369332"/>
          </a:xfrm>
          <a:prstGeom prst="rect">
            <a:avLst/>
          </a:prstGeom>
          <a:noFill/>
        </p:spPr>
        <p:txBody>
          <a:bodyPr wrap="none" rtlCol="0">
            <a:spAutoFit/>
          </a:bodyPr>
          <a:lstStyle/>
          <a:p>
            <a:r>
              <a:rPr lang="zh-CN" altLang="en-US" b="1" dirty="0">
                <a:solidFill>
                  <a:prstClr val="black"/>
                </a:solidFill>
              </a:rPr>
              <a:t>次</a:t>
            </a:r>
            <a:r>
              <a:rPr lang="en-US" altLang="zh-CN" b="1" dirty="0">
                <a:solidFill>
                  <a:prstClr val="black"/>
                </a:solidFill>
              </a:rPr>
              <a:t>Region</a:t>
            </a:r>
            <a:endParaRPr lang="zh-CN" altLang="en-US" b="1" dirty="0">
              <a:solidFill>
                <a:prstClr val="black"/>
              </a:solidFill>
            </a:endParaRPr>
          </a:p>
        </p:txBody>
      </p:sp>
      <p:cxnSp>
        <p:nvCxnSpPr>
          <p:cNvPr id="22" name="直接箭头连接符 21"/>
          <p:cNvCxnSpPr>
            <a:stCxn id="15" idx="3"/>
            <a:endCxn id="20" idx="1"/>
          </p:cNvCxnSpPr>
          <p:nvPr/>
        </p:nvCxnSpPr>
        <p:spPr>
          <a:xfrm>
            <a:off x="7389090" y="2077410"/>
            <a:ext cx="8589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1560945" y="3537527"/>
            <a:ext cx="89592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357746" y="4677218"/>
            <a:ext cx="9476508" cy="1200329"/>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prstClr val="black"/>
                </a:solidFill>
              </a:rPr>
              <a:t>回退操作只回退当前时间窗进行操作的内容，不会回退多个时间窗变更内容</a:t>
            </a:r>
            <a:endParaRPr lang="en-US" altLang="zh-CN" dirty="0">
              <a:solidFill>
                <a:prstClr val="black"/>
              </a:solidFill>
            </a:endParaRPr>
          </a:p>
          <a:p>
            <a:pPr marL="285750" indent="-285750">
              <a:buFont typeface="Wingdings" panose="05000000000000000000" pitchFamily="2" charset="2"/>
              <a:buChar char="Ø"/>
            </a:pPr>
            <a:endParaRPr lang="en-US" altLang="zh-CN" dirty="0">
              <a:solidFill>
                <a:prstClr val="black"/>
              </a:solidFill>
            </a:endParaRPr>
          </a:p>
          <a:p>
            <a:pPr marL="285750" indent="-285750">
              <a:buFont typeface="Wingdings" panose="05000000000000000000" pitchFamily="2" charset="2"/>
              <a:buChar char="Ø"/>
            </a:pPr>
            <a:r>
              <a:rPr lang="zh-CN" altLang="en-US" dirty="0">
                <a:solidFill>
                  <a:prstClr val="black"/>
                </a:solidFill>
              </a:rPr>
              <a:t>多</a:t>
            </a:r>
            <a:r>
              <a:rPr lang="en-US" altLang="zh-CN" dirty="0">
                <a:solidFill>
                  <a:prstClr val="black"/>
                </a:solidFill>
              </a:rPr>
              <a:t>Region</a:t>
            </a:r>
            <a:r>
              <a:rPr lang="zh-CN" altLang="en-US" dirty="0">
                <a:solidFill>
                  <a:prstClr val="black"/>
                </a:solidFill>
              </a:rPr>
              <a:t>升级的回退过程必须按照升级的顺序反向进行，也就是先次</a:t>
            </a:r>
            <a:r>
              <a:rPr lang="en-US" altLang="zh-CN" dirty="0">
                <a:solidFill>
                  <a:prstClr val="black"/>
                </a:solidFill>
              </a:rPr>
              <a:t>Region</a:t>
            </a:r>
            <a:r>
              <a:rPr lang="zh-CN" altLang="en-US" dirty="0">
                <a:solidFill>
                  <a:prstClr val="black"/>
                </a:solidFill>
              </a:rPr>
              <a:t>，再备</a:t>
            </a:r>
            <a:r>
              <a:rPr lang="en-US" altLang="zh-CN" dirty="0">
                <a:solidFill>
                  <a:prstClr val="black"/>
                </a:solidFill>
              </a:rPr>
              <a:t>Region</a:t>
            </a:r>
            <a:r>
              <a:rPr lang="zh-CN" altLang="en-US" dirty="0">
                <a:solidFill>
                  <a:prstClr val="black"/>
                </a:solidFill>
              </a:rPr>
              <a:t>，最后主</a:t>
            </a:r>
            <a:r>
              <a:rPr lang="en-US" altLang="zh-CN" dirty="0">
                <a:solidFill>
                  <a:prstClr val="black"/>
                </a:solidFill>
              </a:rPr>
              <a:t>Region</a:t>
            </a:r>
            <a:r>
              <a:rPr lang="zh-CN" altLang="en-US" dirty="0">
                <a:solidFill>
                  <a:prstClr val="black"/>
                </a:solidFill>
              </a:rPr>
              <a:t>。</a:t>
            </a:r>
            <a:endParaRPr lang="en-US" altLang="zh-CN" dirty="0">
              <a:solidFill>
                <a:prstClr val="black"/>
              </a:solidFill>
            </a:endParaRPr>
          </a:p>
        </p:txBody>
      </p:sp>
      <p:sp>
        <p:nvSpPr>
          <p:cNvPr id="25" name="矩形 24"/>
          <p:cNvSpPr/>
          <p:nvPr/>
        </p:nvSpPr>
        <p:spPr>
          <a:xfrm>
            <a:off x="2901635" y="3223099"/>
            <a:ext cx="6508513" cy="369332"/>
          </a:xfrm>
          <a:prstGeom prst="rect">
            <a:avLst/>
          </a:prstGeom>
        </p:spPr>
        <p:txBody>
          <a:bodyPr wrap="none">
            <a:spAutoFit/>
          </a:bodyPr>
          <a:lstStyle/>
          <a:p>
            <a:r>
              <a:rPr lang="zh-CN" altLang="en-US" dirty="0">
                <a:solidFill>
                  <a:srgbClr val="C7000B"/>
                </a:solidFill>
              </a:rPr>
              <a:t>按照先主</a:t>
            </a:r>
            <a:r>
              <a:rPr lang="en-US" altLang="zh-CN" dirty="0">
                <a:solidFill>
                  <a:srgbClr val="C7000B"/>
                </a:solidFill>
              </a:rPr>
              <a:t>Region</a:t>
            </a:r>
            <a:r>
              <a:rPr lang="zh-CN" altLang="en-US" dirty="0">
                <a:solidFill>
                  <a:srgbClr val="C7000B"/>
                </a:solidFill>
              </a:rPr>
              <a:t>，接着备</a:t>
            </a:r>
            <a:r>
              <a:rPr lang="en-US" altLang="zh-CN" dirty="0">
                <a:solidFill>
                  <a:srgbClr val="C7000B"/>
                </a:solidFill>
              </a:rPr>
              <a:t>Region</a:t>
            </a:r>
            <a:r>
              <a:rPr lang="zh-CN" altLang="en-US" dirty="0">
                <a:solidFill>
                  <a:srgbClr val="C7000B"/>
                </a:solidFill>
              </a:rPr>
              <a:t>，最后其他次</a:t>
            </a:r>
            <a:r>
              <a:rPr lang="en-US" altLang="zh-CN" dirty="0">
                <a:solidFill>
                  <a:srgbClr val="C7000B"/>
                </a:solidFill>
              </a:rPr>
              <a:t>Region</a:t>
            </a:r>
            <a:r>
              <a:rPr lang="zh-CN" altLang="en-US" dirty="0">
                <a:solidFill>
                  <a:srgbClr val="C7000B"/>
                </a:solidFill>
              </a:rPr>
              <a:t>依次执行</a:t>
            </a:r>
          </a:p>
        </p:txBody>
      </p:sp>
      <p:cxnSp>
        <p:nvCxnSpPr>
          <p:cNvPr id="26" name="直接箭头连接符 25"/>
          <p:cNvCxnSpPr>
            <a:stCxn id="7" idx="2"/>
          </p:cNvCxnSpPr>
          <p:nvPr/>
        </p:nvCxnSpPr>
        <p:spPr>
          <a:xfrm>
            <a:off x="2671979" y="2917145"/>
            <a:ext cx="0" cy="1033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842075" y="3979872"/>
            <a:ext cx="9358062" cy="307777"/>
          </a:xfrm>
          <a:prstGeom prst="rect">
            <a:avLst/>
          </a:prstGeom>
          <a:noFill/>
        </p:spPr>
        <p:txBody>
          <a:bodyPr wrap="square" rtlCol="0">
            <a:spAutoFit/>
          </a:bodyPr>
          <a:lstStyle/>
          <a:p>
            <a:r>
              <a:rPr lang="zh-CN" altLang="en-US" sz="1400" dirty="0">
                <a:solidFill>
                  <a:prstClr val="black"/>
                </a:solidFill>
              </a:rPr>
              <a:t>主</a:t>
            </a:r>
            <a:r>
              <a:rPr lang="en-US" altLang="zh-CN" sz="1400" dirty="0">
                <a:solidFill>
                  <a:prstClr val="black"/>
                </a:solidFill>
              </a:rPr>
              <a:t>Region</a:t>
            </a:r>
            <a:r>
              <a:rPr lang="zh-CN" altLang="en-US" sz="1400" dirty="0">
                <a:solidFill>
                  <a:prstClr val="black"/>
                </a:solidFill>
              </a:rPr>
              <a:t>上有</a:t>
            </a:r>
            <a:r>
              <a:rPr lang="en-US" altLang="zh-CN" sz="1400" dirty="0">
                <a:solidFill>
                  <a:prstClr val="black"/>
                </a:solidFill>
              </a:rPr>
              <a:t>ManageOne</a:t>
            </a:r>
            <a:r>
              <a:rPr lang="zh-CN" altLang="en-US" sz="1400" dirty="0">
                <a:solidFill>
                  <a:prstClr val="black"/>
                </a:solidFill>
              </a:rPr>
              <a:t>、</a:t>
            </a:r>
            <a:r>
              <a:rPr lang="en-US" altLang="zh-CN" sz="1400" dirty="0">
                <a:solidFill>
                  <a:prstClr val="black"/>
                </a:solidFill>
              </a:rPr>
              <a:t>IAM</a:t>
            </a:r>
            <a:r>
              <a:rPr lang="zh-CN" altLang="en-US" sz="1400" dirty="0">
                <a:solidFill>
                  <a:prstClr val="black"/>
                </a:solidFill>
              </a:rPr>
              <a:t>等全局服务</a:t>
            </a:r>
            <a:r>
              <a:rPr lang="en-US" altLang="zh-CN" sz="1400" dirty="0">
                <a:solidFill>
                  <a:prstClr val="black"/>
                </a:solidFill>
              </a:rPr>
              <a:t>(</a:t>
            </a:r>
            <a:r>
              <a:rPr lang="zh-CN" altLang="en-US" sz="1400" dirty="0">
                <a:solidFill>
                  <a:prstClr val="black"/>
                </a:solidFill>
              </a:rPr>
              <a:t>所有</a:t>
            </a:r>
            <a:r>
              <a:rPr lang="en-US" altLang="zh-CN" sz="1400" dirty="0">
                <a:solidFill>
                  <a:prstClr val="black"/>
                </a:solidFill>
              </a:rPr>
              <a:t>Region</a:t>
            </a:r>
            <a:r>
              <a:rPr lang="zh-CN" altLang="en-US" sz="1400" dirty="0">
                <a:solidFill>
                  <a:prstClr val="black"/>
                </a:solidFill>
              </a:rPr>
              <a:t>都依赖</a:t>
            </a:r>
            <a:r>
              <a:rPr lang="en-US" altLang="zh-CN" sz="1400" dirty="0">
                <a:solidFill>
                  <a:prstClr val="black"/>
                </a:solidFill>
              </a:rPr>
              <a:t>)</a:t>
            </a:r>
            <a:r>
              <a:rPr lang="zh-CN" altLang="en-US" sz="1400" dirty="0">
                <a:solidFill>
                  <a:prstClr val="black"/>
                </a:solidFill>
              </a:rPr>
              <a:t>必须先升级</a:t>
            </a:r>
          </a:p>
        </p:txBody>
      </p:sp>
    </p:spTree>
    <p:extLst>
      <p:ext uri="{BB962C8B-B14F-4D97-AF65-F5344CB8AC3E}">
        <p14:creationId xmlns:p14="http://schemas.microsoft.com/office/powerpoint/2010/main" val="41425074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4803;"/>
</p:tagLst>
</file>

<file path=ppt/theme/theme1.xml><?xml version="1.0" encoding="utf-8"?>
<a:theme xmlns:a="http://schemas.openxmlformats.org/drawingml/2006/main" name="2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功能页模板">
  <a:themeElements>
    <a:clrScheme name="自定义 2">
      <a:dk1>
        <a:sysClr val="windowText" lastClr="000000"/>
      </a:dk1>
      <a:lt1>
        <a:sysClr val="window" lastClr="FFFFFF"/>
      </a:lt1>
      <a:dk2>
        <a:srgbClr val="44546A"/>
      </a:dk2>
      <a:lt2>
        <a:srgbClr val="E7E6E6"/>
      </a:lt2>
      <a:accent1>
        <a:srgbClr val="C7000B"/>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感谢页模板">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1" ma:contentTypeDescription="Create a new document." ma:contentTypeScope="" ma:versionID="192c310b45bae95d9fdbb51d5532622b">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DE263F-0510-4442-823E-69B63ECB61E1}">
  <ds:schemaRefs>
    <ds:schemaRef ds:uri="http://schemas.microsoft.com/sharepoint/v3/contenttype/forms"/>
  </ds:schemaRefs>
</ds:datastoreItem>
</file>

<file path=customXml/itemProps2.xml><?xml version="1.0" encoding="utf-8"?>
<ds:datastoreItem xmlns:ds="http://schemas.openxmlformats.org/officeDocument/2006/customXml" ds:itemID="{DA5960F2-6186-408B-A0DC-5CA5E58B604F}">
  <ds:schemaRefs>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475f1e55-3009-46d8-9566-5d569a2b3a98"/>
    <ds:schemaRef ds:uri="http://purl.org/dc/terms/"/>
  </ds:schemaRefs>
</ds:datastoreItem>
</file>

<file path=customXml/itemProps3.xml><?xml version="1.0" encoding="utf-8"?>
<ds:datastoreItem xmlns:ds="http://schemas.openxmlformats.org/officeDocument/2006/customXml" ds:itemID="{CC2FADE7-0FB7-4D32-803A-97A461853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f1e55-3009-46d8-9566-5d569a2b3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3978</TotalTime>
  <Words>3539</Words>
  <Application>Microsoft Office PowerPoint</Application>
  <PresentationFormat>宽屏</PresentationFormat>
  <Paragraphs>366</Paragraphs>
  <Slides>39</Slides>
  <Notes>39</Notes>
  <HiddenSlides>1</HiddenSlides>
  <MMClips>0</MMClips>
  <ScaleCrop>false</ScaleCrop>
  <HeadingPairs>
    <vt:vector size="6" baseType="variant">
      <vt:variant>
        <vt:lpstr>已用的字体</vt:lpstr>
      </vt:variant>
      <vt:variant>
        <vt:i4>6</vt:i4>
      </vt:variant>
      <vt:variant>
        <vt:lpstr>主题</vt:lpstr>
      </vt:variant>
      <vt:variant>
        <vt:i4>4</vt:i4>
      </vt:variant>
      <vt:variant>
        <vt:lpstr>幻灯片标题</vt:lpstr>
      </vt:variant>
      <vt:variant>
        <vt:i4>39</vt:i4>
      </vt:variant>
    </vt:vector>
  </HeadingPairs>
  <TitlesOfParts>
    <vt:vector size="49" baseType="lpstr">
      <vt:lpstr>方正兰亭黑简体</vt:lpstr>
      <vt:lpstr>微软雅黑</vt:lpstr>
      <vt:lpstr>微软雅黑</vt:lpstr>
      <vt:lpstr>Arial</vt:lpstr>
      <vt:lpstr>Huawei Sans</vt:lpstr>
      <vt:lpstr>Wingdings</vt:lpstr>
      <vt:lpstr>2_标题页模板</vt:lpstr>
      <vt:lpstr>3_功能页模板</vt:lpstr>
      <vt:lpstr>4_内容页模板</vt:lpstr>
      <vt:lpstr>5_感谢页模板</vt:lpstr>
      <vt:lpstr>PowerPoint 演示文稿</vt:lpstr>
      <vt:lpstr>华为云Stack版本升级</vt:lpstr>
      <vt:lpstr>PowerPoint 演示文稿</vt:lpstr>
      <vt:lpstr>PowerPoint 演示文稿</vt:lpstr>
      <vt:lpstr>PowerPoint 演示文稿</vt:lpstr>
      <vt:lpstr>华为云Stack升级工具介绍</vt:lpstr>
      <vt:lpstr>华为云Stack 8.1.1升级总体概览</vt:lpstr>
      <vt:lpstr>单Region升级步骤介绍</vt:lpstr>
      <vt:lpstr>多Region的升级顺序</vt:lpstr>
      <vt:lpstr>版本升级工具链介绍</vt:lpstr>
      <vt:lpstr>PowerPoint 演示文稿</vt:lpstr>
      <vt:lpstr>升级信息收集方法</vt:lpstr>
      <vt:lpstr>升级方案制定 - 策略配置</vt:lpstr>
      <vt:lpstr>升级方案制定 - 创建任务</vt:lpstr>
      <vt:lpstr>升级方案制定 - 生成方案</vt:lpstr>
      <vt:lpstr>升级软件包下载 (1)</vt:lpstr>
      <vt:lpstr>升级软件包下载 (2)</vt:lpstr>
      <vt:lpstr>升级前场景确认 (1)</vt:lpstr>
      <vt:lpstr>升级前场景确认 (2)</vt:lpstr>
      <vt:lpstr>升级前场景确认 (3)</vt:lpstr>
      <vt:lpstr>软件包校验</vt:lpstr>
      <vt:lpstr>升级参数上传 (1)</vt:lpstr>
      <vt:lpstr>参数上传 (2)</vt:lpstr>
      <vt:lpstr>基础服务升级 （软件包分发）</vt:lpstr>
      <vt:lpstr>升级前检查</vt:lpstr>
      <vt:lpstr>告警分析处理</vt:lpstr>
      <vt:lpstr>升级前数据备份</vt:lpstr>
      <vt:lpstr>升级实施的分批与编排</vt:lpstr>
      <vt:lpstr>分布式块存储升级</vt:lpstr>
      <vt:lpstr>IaaS管理面升级实施</vt:lpstr>
      <vt:lpstr>网络服务升级和计算节点升级执行</vt:lpstr>
      <vt:lpstr>基础服务升级 （IaaS业务面升级实施）</vt:lpstr>
      <vt:lpstr>版本升级后验证</vt:lpstr>
      <vt:lpstr>PowerPoint 演示文稿</vt:lpstr>
      <vt:lpstr>PowerPoint 演示文稿</vt:lpstr>
      <vt:lpstr>PowerPoint 演示文稿</vt:lpstr>
      <vt:lpstr>缩略语 (1)</vt:lpstr>
      <vt:lpstr>缩略语 (2)</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masisheng</cp:lastModifiedBy>
  <cp:revision>318</cp:revision>
  <cp:lastPrinted>2020-07-31T09:33:18Z</cp:lastPrinted>
  <dcterms:created xsi:type="dcterms:W3CDTF">2018-11-29T10:16:29Z</dcterms:created>
  <dcterms:modified xsi:type="dcterms:W3CDTF">2023-06-25T02:50:19Z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(3)5dP0EBTpKnvlBHYtRhrQ7g7V3GwTgkYtgpbfFBaXs/TS1wrFVJ0/7mnWu0jadiaYFZ7RtoP3
rDI6MxRYuYZoVe34kn4XNs61jBW1sArlvPMWGvvdNELaIrVkHhdmdzlpPAK0BENBUBdDPC5T
lTo00kGe8A2r+Fd4yDWD9SGjJq9ahnedWG1vxxeDx1B8lYYpMT4FzFrwBKARGqhvgK6oOW9V
XvXXo4H+H/eICPTN7J</vt:lpwstr>
  </property>
  <property fmtid="{D5CDD505-2E9C-101B-9397-08002B2CF9AE}" pid="3" name="_2015_ms_pID_7253431">
    <vt:lpwstr>AmupxX6oBtnocvJMPj27c0bhhrAQWN9rv/cwhyRp0WNcKLbNAa3Iu3
n7ekBaNfkCprCXLMfQ19nFg6u7FK9I1+nOQe7/gSxHsDIZByr7Qx6wKBFmsZRSdKFshcncVa
SyD9nE6DJnSw45B5ioZPXXmvvDVCWbMIVBLNQD2onxIaxB1GW68GibJ1TL0oyGGrWR4KajlG
Wld8/BVe72nuq2Clf29MfoUYhjc4sREInGto</vt:lpwstr>
  </property>
  <property fmtid="{D5CDD505-2E9C-101B-9397-08002B2CF9AE}" pid="4" name="_2015_ms_pID_7253432">
    <vt:lpwstr>1b3Uo7kLbZLkbDCV5qYUy70=</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1575248629</vt:lpwstr>
  </property>
  <property fmtid="{D5CDD505-2E9C-101B-9397-08002B2CF9AE}" pid="9" name="ContentTypeId">
    <vt:lpwstr>0x010100CC226774B8D87F4D92D9D1F6859ED44E</vt:lpwstr>
  </property>
</Properties>
</file>